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6" r:id="rId3"/>
    <p:sldId id="257" r:id="rId4"/>
    <p:sldId id="279" r:id="rId5"/>
    <p:sldId id="277" r:id="rId6"/>
    <p:sldId id="278" r:id="rId7"/>
    <p:sldId id="275" r:id="rId8"/>
    <p:sldId id="260" r:id="rId9"/>
    <p:sldId id="263" r:id="rId10"/>
    <p:sldId id="280" r:id="rId11"/>
    <p:sldId id="270" r:id="rId12"/>
    <p:sldId id="264" r:id="rId13"/>
    <p:sldId id="265" r:id="rId14"/>
    <p:sldId id="282" r:id="rId15"/>
    <p:sldId id="283" r:id="rId16"/>
    <p:sldId id="271" r:id="rId17"/>
    <p:sldId id="274" r:id="rId18"/>
    <p:sldId id="266" r:id="rId19"/>
    <p:sldId id="268" r:id="rId20"/>
    <p:sldId id="285" r:id="rId21"/>
    <p:sldId id="269" r:id="rId22"/>
    <p:sldId id="273" r:id="rId23"/>
    <p:sldId id="272" r:id="rId24"/>
    <p:sldId id="28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D00"/>
    <a:srgbClr val="F1553B"/>
    <a:srgbClr val="59C9E6"/>
    <a:srgbClr val="232328"/>
    <a:srgbClr val="662D91"/>
    <a:srgbClr val="F15B40"/>
    <a:srgbClr val="CEDE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6667" autoAdjust="0"/>
  </p:normalViewPr>
  <p:slideViewPr>
    <p:cSldViewPr snapToGrid="0" snapToObjects="1">
      <p:cViewPr varScale="1">
        <p:scale>
          <a:sx n="93" d="100"/>
          <a:sy n="93" d="100"/>
        </p:scale>
        <p:origin x="129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EDAEC-2225-0D48-8B00-263A796A288C}" type="datetimeFigureOut">
              <a:rPr lang="en-US" smtClean="0"/>
              <a:t>2/16/2021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9F988-8291-D446-8524-BA1D6A889AF6}" type="slidenum">
              <a:rPr lang="en-US" smtClean="0"/>
              <a:t>‹#›</a:t>
            </a:fld>
            <a:endParaRPr lang="en-US"/>
          </a:p>
        </p:txBody>
      </p:sp>
    </p:spTree>
    <p:extLst>
      <p:ext uri="{BB962C8B-B14F-4D97-AF65-F5344CB8AC3E}">
        <p14:creationId xmlns:p14="http://schemas.microsoft.com/office/powerpoint/2010/main" val="610887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ationalacademies.org/hmd/Reports/2018/public-health-consequences-of-e-cigarettes.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batc.ca/2020/08/13/canadian-community-health-survey-cchs-results-for-2019-current-smoking-declines-to-14-8-daily-smoking-to-10-0-in-canad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ationalacademies.org/hmd/Reports/2018/public-health-consequences-of-e-cigarettes.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anada.ca/en/services/health/campaigns/vaping.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anada.ca/en/services/health/campaigns/vaping.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i.org/10.1016/j.envres.2016.09.02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Electronic</a:t>
            </a:r>
            <a:r>
              <a:rPr lang="en-US" baseline="0" dirty="0"/>
              <a:t> cigarettes are battery operated devices that heat a liquid (e-liquid) until it </a:t>
            </a:r>
            <a:r>
              <a:rPr lang="en-US" baseline="0" dirty="0" err="1"/>
              <a:t>vapourizes</a:t>
            </a:r>
            <a:r>
              <a:rPr lang="en-US" baseline="0" dirty="0"/>
              <a:t> into an aerosol.</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They come in many shapes and sizes from box-like devices to </a:t>
            </a:r>
            <a:r>
              <a:rPr lang="en-US" baseline="0" dirty="0" smtClean="0">
                <a:solidFill>
                  <a:srgbClr val="00B050"/>
                </a:solidFill>
              </a:rPr>
              <a:t>small</a:t>
            </a:r>
            <a:r>
              <a:rPr lang="en-US" baseline="0" dirty="0" smtClean="0">
                <a:solidFill>
                  <a:srgbClr val="C00000"/>
                </a:solidFill>
              </a:rPr>
              <a:t> </a:t>
            </a:r>
            <a:r>
              <a:rPr lang="en-US" baseline="0" dirty="0" smtClean="0"/>
              <a:t>flat </a:t>
            </a:r>
            <a:r>
              <a:rPr lang="en-US" baseline="0" dirty="0"/>
              <a:t>sticks that look like USB drives.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All contain the same basic components: a mouthpiece, a tank or cartridge/pod for the vaping liquid, a heating element, and a battery.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2</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Aside from not knowing</a:t>
            </a:r>
            <a:r>
              <a:rPr lang="en-US" baseline="0" dirty="0"/>
              <a:t> the long-term health effects of vaping, n</a:t>
            </a:r>
            <a:r>
              <a:rPr lang="en-US" dirty="0"/>
              <a:t>icotine addiction is</a:t>
            </a:r>
            <a:r>
              <a:rPr lang="en-US" baseline="0" dirty="0"/>
              <a:t> the single biggest concern associated with youth vaping</a:t>
            </a:r>
            <a:r>
              <a:rPr lang="en-US" baseline="0" dirty="0" smtClean="0"/>
              <a:t>.</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The developing teenage brain gets addicted to nicotine faster with less exposure compared to adults. (9)</a:t>
            </a: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Addiction to nicotine happens quickly, is powerful, and extremely </a:t>
            </a:r>
            <a:r>
              <a:rPr lang="en-US" baseline="0" dirty="0" smtClean="0"/>
              <a:t>hard </a:t>
            </a:r>
            <a:r>
              <a:rPr lang="en-US" baseline="0" dirty="0"/>
              <a:t>to quit</a:t>
            </a:r>
            <a:r>
              <a:rPr lang="en-US" baseline="0" dirty="0" smtClean="0"/>
              <a: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Nicotine changes how the teenage brain develops, affecting memory and concentration, reducing impulse control and can sometimes cause </a:t>
            </a:r>
            <a:r>
              <a:rPr lang="en-US" baseline="0" dirty="0" err="1" smtClean="0"/>
              <a:t>behavioural</a:t>
            </a:r>
            <a:r>
              <a:rPr lang="en-US" baseline="0" dirty="0" smtClean="0"/>
              <a:t> problems. (10)</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Youth who vape may be more likely to switch to cigarettes once addicted to nicotine. (11)</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Becoming addicted to nicotine at an early age may make youth more likely to develop addictions to other drugs. (8), (12)</a:t>
            </a:r>
            <a:endParaRPr lang="en-US" baseline="0" dirty="0"/>
          </a:p>
          <a:p>
            <a:endParaRPr lang="en-US" baseline="0" dirty="0"/>
          </a:p>
          <a:p>
            <a:r>
              <a:rPr lang="en-US" b="1" u="sng" baseline="0"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8. </a:t>
            </a:r>
            <a:r>
              <a:rPr lang="en-US" sz="1200" b="0" i="0" kern="1200" dirty="0" smtClean="0">
                <a:solidFill>
                  <a:schemeClr val="tx1"/>
                </a:solidFill>
                <a:effectLst/>
                <a:latin typeface="+mn-lt"/>
                <a:ea typeface="+mn-ea"/>
                <a:cs typeface="+mn-cs"/>
              </a:rPr>
              <a:t>The National Academies of Science and Engineering. (2018). </a:t>
            </a:r>
            <a:r>
              <a:rPr lang="en-US" sz="1200" b="0" i="1" kern="1200" dirty="0" smtClean="0">
                <a:solidFill>
                  <a:schemeClr val="tx1"/>
                </a:solidFill>
                <a:effectLst/>
                <a:latin typeface="+mn-lt"/>
                <a:ea typeface="+mn-ea"/>
                <a:cs typeface="+mn-cs"/>
              </a:rPr>
              <a:t>Public health consequences of e-cigarettes</a:t>
            </a:r>
            <a:r>
              <a:rPr lang="en-US" sz="1200" b="0" i="0" kern="1200" dirty="0" smtClean="0">
                <a:solidFill>
                  <a:schemeClr val="tx1"/>
                </a:solidFill>
                <a:effectLst/>
                <a:latin typeface="+mn-lt"/>
                <a:ea typeface="+mn-ea"/>
                <a:cs typeface="+mn-cs"/>
              </a:rPr>
              <a:t>. Retrieved from </a:t>
            </a:r>
            <a:r>
              <a:rPr lang="en-US" sz="1200" b="1" i="0" u="none" strike="noStrike" kern="1200" dirty="0" smtClean="0">
                <a:solidFill>
                  <a:schemeClr val="tx1"/>
                </a:solidFill>
                <a:effectLst/>
                <a:latin typeface="+mn-lt"/>
                <a:ea typeface="+mn-ea"/>
                <a:cs typeface="+mn-cs"/>
                <a:hlinkClick r:id="rId3"/>
              </a:rPr>
              <a:t>http://nationalacademies.org/hmd/Reports/2018/public-health-consequences-of-ecigarettes.aspx</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9.</a:t>
            </a:r>
            <a:r>
              <a:rPr lang="en-US" sz="1200" b="0" i="0" kern="1200" dirty="0" smtClean="0">
                <a:solidFill>
                  <a:schemeClr val="tx1"/>
                </a:solidFill>
                <a:effectLst/>
                <a:latin typeface="+mn-lt"/>
                <a:ea typeface="+mn-ea"/>
                <a:cs typeface="+mn-cs"/>
              </a:rPr>
              <a:t> US Department of Health and Human Services. (2012</a:t>
            </a:r>
            <a:r>
              <a:rPr lang="en-US" sz="1200" b="0" i="1" kern="1200" dirty="0" smtClean="0">
                <a:solidFill>
                  <a:schemeClr val="tx1"/>
                </a:solidFill>
                <a:effectLst/>
                <a:latin typeface="+mn-lt"/>
                <a:ea typeface="+mn-ea"/>
                <a:cs typeface="+mn-cs"/>
              </a:rPr>
              <a:t>). Preventing tobacco use among youth and young adults: A report of the Surgeon General</a:t>
            </a:r>
            <a:r>
              <a:rPr lang="en-US" sz="1200" b="0" i="0" kern="1200" dirty="0" smtClean="0">
                <a:solidFill>
                  <a:schemeClr val="tx1"/>
                </a:solidFill>
                <a:effectLst/>
                <a:latin typeface="+mn-lt"/>
                <a:ea typeface="+mn-ea"/>
                <a:cs typeface="+mn-cs"/>
              </a:rPr>
              <a:t>.</a:t>
            </a:r>
            <a:r>
              <a:rPr lang="en-US"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10. </a:t>
            </a:r>
            <a:r>
              <a:rPr lang="en-CA" sz="1200" b="0" i="0" kern="1200" dirty="0" smtClean="0">
                <a:solidFill>
                  <a:schemeClr val="tx1"/>
                </a:solidFill>
                <a:effectLst/>
                <a:latin typeface="+mn-lt"/>
                <a:ea typeface="+mn-ea"/>
                <a:cs typeface="+mn-cs"/>
              </a:rPr>
              <a:t>England, L.J., </a:t>
            </a:r>
            <a:r>
              <a:rPr lang="en-CA" sz="1200" b="0" i="0" kern="1200" dirty="0" err="1" smtClean="0">
                <a:solidFill>
                  <a:schemeClr val="tx1"/>
                </a:solidFill>
                <a:effectLst/>
                <a:latin typeface="+mn-lt"/>
                <a:ea typeface="+mn-ea"/>
                <a:cs typeface="+mn-cs"/>
              </a:rPr>
              <a:t>Bunnell</a:t>
            </a:r>
            <a:r>
              <a:rPr lang="en-CA" sz="1200" b="0" i="0" kern="1200" dirty="0" smtClean="0">
                <a:solidFill>
                  <a:schemeClr val="tx1"/>
                </a:solidFill>
                <a:effectLst/>
                <a:latin typeface="+mn-lt"/>
                <a:ea typeface="+mn-ea"/>
                <a:cs typeface="+mn-cs"/>
              </a:rPr>
              <a:t>, R.E., </a:t>
            </a:r>
            <a:r>
              <a:rPr lang="en-CA" sz="1200" b="0" i="0" kern="1200" dirty="0" err="1" smtClean="0">
                <a:solidFill>
                  <a:schemeClr val="tx1"/>
                </a:solidFill>
                <a:effectLst/>
                <a:latin typeface="+mn-lt"/>
                <a:ea typeface="+mn-ea"/>
                <a:cs typeface="+mn-cs"/>
              </a:rPr>
              <a:t>Pechacek</a:t>
            </a:r>
            <a:r>
              <a:rPr lang="en-CA" sz="1200" b="0" i="0" kern="1200" dirty="0" smtClean="0">
                <a:solidFill>
                  <a:schemeClr val="tx1"/>
                </a:solidFill>
                <a:effectLst/>
                <a:latin typeface="+mn-lt"/>
                <a:ea typeface="+mn-ea"/>
                <a:cs typeface="+mn-cs"/>
              </a:rPr>
              <a:t>, T.F., Tong, V.T. and McAfee, T.A. (2015). Nicotine and the developing human: A neglected element in the electronic cigarette debate. </a:t>
            </a:r>
            <a:r>
              <a:rPr lang="en-CA" sz="1200" b="0" i="1" kern="1200" dirty="0" smtClean="0">
                <a:solidFill>
                  <a:schemeClr val="tx1"/>
                </a:solidFill>
                <a:effectLst/>
                <a:latin typeface="+mn-lt"/>
                <a:ea typeface="+mn-ea"/>
                <a:cs typeface="+mn-cs"/>
              </a:rPr>
              <a:t>American Journal of Preventive Medicine</a:t>
            </a:r>
            <a:r>
              <a:rPr lang="en-CA" sz="1200" b="0" i="0" kern="1200" dirty="0" smtClean="0">
                <a:solidFill>
                  <a:schemeClr val="tx1"/>
                </a:solidFill>
                <a:effectLst/>
                <a:latin typeface="+mn-lt"/>
                <a:ea typeface="+mn-ea"/>
                <a:cs typeface="+mn-cs"/>
              </a:rPr>
              <a:t>, 49(2), pp.286-293.</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11. </a:t>
            </a:r>
            <a:r>
              <a:rPr lang="en-US" sz="1200" b="0" i="0" kern="1200" dirty="0" smtClean="0">
                <a:solidFill>
                  <a:schemeClr val="tx1"/>
                </a:solidFill>
                <a:effectLst/>
                <a:latin typeface="+mn-lt"/>
                <a:ea typeface="+mn-ea"/>
                <a:cs typeface="+mn-cs"/>
              </a:rPr>
              <a:t>Hammond, D., Reid, J. L., Cole, A. G., &amp; </a:t>
            </a:r>
            <a:r>
              <a:rPr lang="en-US" sz="1200" b="0" i="0" kern="1200" dirty="0" err="1" smtClean="0">
                <a:solidFill>
                  <a:schemeClr val="tx1"/>
                </a:solidFill>
                <a:effectLst/>
                <a:latin typeface="+mn-lt"/>
                <a:ea typeface="+mn-ea"/>
                <a:cs typeface="+mn-cs"/>
              </a:rPr>
              <a:t>Leatherdale</a:t>
            </a:r>
            <a:r>
              <a:rPr lang="en-US" sz="1200" b="0" i="0" kern="1200" dirty="0" smtClean="0">
                <a:solidFill>
                  <a:schemeClr val="tx1"/>
                </a:solidFill>
                <a:effectLst/>
                <a:latin typeface="+mn-lt"/>
                <a:ea typeface="+mn-ea"/>
                <a:cs typeface="+mn-cs"/>
              </a:rPr>
              <a:t>, S. T. (2017). Electronic cigarette use and smoking initiation among youth: a longitudinal cohort study. </a:t>
            </a:r>
            <a:r>
              <a:rPr lang="en-US" sz="1200" b="0" i="1" kern="1200" dirty="0" smtClean="0">
                <a:solidFill>
                  <a:schemeClr val="tx1"/>
                </a:solidFill>
                <a:effectLst/>
                <a:latin typeface="+mn-lt"/>
                <a:ea typeface="+mn-ea"/>
                <a:cs typeface="+mn-cs"/>
              </a:rPr>
              <a:t>CMAJ</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189</a:t>
            </a:r>
            <a:r>
              <a:rPr lang="en-US" sz="1200" b="0" i="0" kern="1200" dirty="0" smtClean="0">
                <a:solidFill>
                  <a:schemeClr val="tx1"/>
                </a:solidFill>
                <a:effectLst/>
                <a:latin typeface="+mn-lt"/>
                <a:ea typeface="+mn-ea"/>
                <a:cs typeface="+mn-cs"/>
              </a:rPr>
              <a:t>(43), E1328-E1336.</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12. </a:t>
            </a:r>
            <a:r>
              <a:rPr lang="en-US" sz="1200" b="0" i="0" kern="1200" dirty="0" smtClean="0">
                <a:solidFill>
                  <a:schemeClr val="tx1"/>
                </a:solidFill>
                <a:effectLst/>
                <a:latin typeface="+mn-lt"/>
                <a:ea typeface="+mn-ea"/>
                <a:cs typeface="+mn-cs"/>
              </a:rPr>
              <a:t>US Department of Health and Human Services. (2016). </a:t>
            </a:r>
            <a:r>
              <a:rPr lang="en-US" sz="1200" b="0" i="1" kern="1200" dirty="0" smtClean="0">
                <a:solidFill>
                  <a:schemeClr val="tx1"/>
                </a:solidFill>
                <a:effectLst/>
                <a:latin typeface="+mn-lt"/>
                <a:ea typeface="+mn-ea"/>
                <a:cs typeface="+mn-cs"/>
              </a:rPr>
              <a:t>E-cigarette use among youth and young adults: A report of the Surgeon General.</a:t>
            </a:r>
            <a:endParaRPr lang="en-US" sz="1200" b="0" i="0" kern="1200" dirty="0" smtClean="0">
              <a:solidFill>
                <a:schemeClr val="tx1"/>
              </a:solidFill>
              <a:effectLst/>
              <a:latin typeface="+mn-lt"/>
              <a:ea typeface="+mn-ea"/>
              <a:cs typeface="+mn-cs"/>
            </a:endParaRPr>
          </a:p>
          <a:p>
            <a:endParaRPr lang="en-US" dirty="0" smtClean="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11</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Nicotine poisoning</a:t>
            </a:r>
            <a:r>
              <a:rPr lang="en-US" baseline="0" dirty="0"/>
              <a:t> is a newer concern that has emerged with youth vaping and not often seen with cigarette smoking.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E-liquid can contain very high levels of nicotine and the design of vape devices </a:t>
            </a:r>
            <a:r>
              <a:rPr lang="en-US" baseline="0" dirty="0" smtClean="0"/>
              <a:t>lets the user vape quickly and tuck it away making it easy to hide. The combination of high levels of nicotine plus frequent vaping sessions can lead to nicotine poisoning.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Symptoms of nicotine poisoning include</a:t>
            </a:r>
            <a:r>
              <a:rPr lang="en-US" baseline="0" dirty="0"/>
              <a:t>: headaches, dizziness, tremors, vomiting, loss of consciousness, and even death if left untreated.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E-liquid has a </a:t>
            </a:r>
            <a:r>
              <a:rPr lang="en-US" baseline="0" dirty="0" smtClean="0"/>
              <a:t>sweet </a:t>
            </a:r>
            <a:r>
              <a:rPr lang="en-US" baseline="0" dirty="0"/>
              <a:t>smell and taste. </a:t>
            </a:r>
            <a:r>
              <a:rPr lang="en-US" baseline="0" dirty="0" smtClean="0"/>
              <a:t>This in combination with the bright whimsical bottle labels can </a:t>
            </a:r>
            <a:r>
              <a:rPr lang="en-US" baseline="0" dirty="0"/>
              <a:t>be very appealing to an unsuspecting child. As a result there have been incidences of children getting nicotine poisoning after drinking e-liquid.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Nicotine absorbed through the </a:t>
            </a:r>
            <a:r>
              <a:rPr lang="en-US" baseline="0" dirty="0" smtClean="0"/>
              <a:t>skin can </a:t>
            </a:r>
            <a:r>
              <a:rPr lang="en-US" baseline="0" dirty="0"/>
              <a:t>also cause an overdose. It is very important that e-liquid is stored in a safe location out of the hands of children. </a:t>
            </a:r>
          </a:p>
          <a:p>
            <a:endParaRPr lang="en-US"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12</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Test your knowledge! Click on the answer you think is correct.</a:t>
            </a:r>
            <a:endParaRPr lang="en-US" b="1"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13</a:t>
            </a:fld>
            <a:endParaRPr lang="en-US"/>
          </a:p>
        </p:txBody>
      </p:sp>
    </p:spTree>
    <p:extLst>
      <p:ext uri="{BB962C8B-B14F-4D97-AF65-F5344CB8AC3E}">
        <p14:creationId xmlns:p14="http://schemas.microsoft.com/office/powerpoint/2010/main" val="339103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CLICK try again to go back.</a:t>
            </a:r>
            <a:endParaRPr lang="en-US" b="1"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14</a:t>
            </a:fld>
            <a:endParaRPr lang="en-US"/>
          </a:p>
        </p:txBody>
      </p:sp>
    </p:spTree>
    <p:extLst>
      <p:ext uri="{BB962C8B-B14F-4D97-AF65-F5344CB8AC3E}">
        <p14:creationId xmlns:p14="http://schemas.microsoft.com/office/powerpoint/2010/main" val="405813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Sharing or selling e-cigarettes to your friends is not a good way to be nice. Not only is it against the law, but you are also:</a:t>
            </a:r>
          </a:p>
          <a:p>
            <a:pPr marL="628650" lvl="1" indent="-171450">
              <a:buFont typeface="Arial" panose="020B0604020202020204" pitchFamily="34" charset="0"/>
              <a:buChar char="•"/>
            </a:pPr>
            <a:r>
              <a:rPr lang="en-US" b="0" baseline="0" dirty="0" smtClean="0"/>
              <a:t>Helping the industry addict people to nicotine.</a:t>
            </a:r>
          </a:p>
          <a:p>
            <a:pPr marL="628650" lvl="1" indent="-171450">
              <a:buFont typeface="Arial" panose="020B0604020202020204" pitchFamily="34" charset="0"/>
              <a:buChar char="•"/>
            </a:pPr>
            <a:r>
              <a:rPr lang="en-US" b="0" baseline="0" dirty="0" smtClean="0"/>
              <a:t>Helping the industry make money.</a:t>
            </a:r>
          </a:p>
          <a:p>
            <a:pPr marL="628650" lvl="1" indent="-171450">
              <a:buFont typeface="Arial" panose="020B0604020202020204" pitchFamily="34" charset="0"/>
              <a:buChar char="•"/>
            </a:pPr>
            <a:r>
              <a:rPr lang="en-US" b="0" baseline="0" dirty="0" smtClean="0"/>
              <a:t>Doing the industry’s dirty work for them.</a:t>
            </a:r>
          </a:p>
        </p:txBody>
      </p:sp>
      <p:sp>
        <p:nvSpPr>
          <p:cNvPr id="4" name="Slide Number Placeholder 3"/>
          <p:cNvSpPr>
            <a:spLocks noGrp="1"/>
          </p:cNvSpPr>
          <p:nvPr>
            <p:ph type="sldNum" sz="quarter" idx="10"/>
          </p:nvPr>
        </p:nvSpPr>
        <p:spPr/>
        <p:txBody>
          <a:bodyPr/>
          <a:lstStyle/>
          <a:p>
            <a:fld id="{7369F988-8291-D446-8524-BA1D6A889AF6}" type="slidenum">
              <a:rPr lang="en-US" smtClean="0"/>
              <a:t>15</a:t>
            </a:fld>
            <a:endParaRPr lang="en-US"/>
          </a:p>
        </p:txBody>
      </p:sp>
    </p:spTree>
    <p:extLst>
      <p:ext uri="{BB962C8B-B14F-4D97-AF65-F5344CB8AC3E}">
        <p14:creationId xmlns:p14="http://schemas.microsoft.com/office/powerpoint/2010/main" val="294270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Cigarette smoking rates in Canada are the lowest in almost 20 years. (13) This is great news for everyone except</a:t>
            </a:r>
            <a:r>
              <a:rPr lang="en-US" baseline="0" dirty="0" smtClean="0"/>
              <a:t> the tobacco industry.</a:t>
            </a:r>
            <a:r>
              <a:rPr lang="en-US" dirty="0" smtClean="0"/>
              <a: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aseline="0" dirty="0" smtClean="0"/>
              <a:t>The tobacco industry needed to re-invent itself, and e-cigarettes were a perfect product for many reasons:</a:t>
            </a:r>
          </a:p>
          <a:p>
            <a:pPr marL="628650" lvl="1" indent="-171450">
              <a:buFont typeface="Arial" panose="020B0604020202020204" pitchFamily="34" charset="0"/>
              <a:buChar char="•"/>
            </a:pPr>
            <a:r>
              <a:rPr lang="en-US" baseline="0" dirty="0" smtClean="0"/>
              <a:t>People love electronic devices.</a:t>
            </a:r>
          </a:p>
          <a:p>
            <a:pPr marL="628650" lvl="1" indent="-171450">
              <a:buFont typeface="Arial" panose="020B0604020202020204" pitchFamily="34" charset="0"/>
              <a:buChar char="•"/>
            </a:pPr>
            <a:r>
              <a:rPr lang="en-US" baseline="0" dirty="0" smtClean="0"/>
              <a:t>Removing the need to burn tobacco means vapes can be marketed as a “safer” alternative to cigarettes.</a:t>
            </a:r>
          </a:p>
          <a:p>
            <a:pPr marL="628650" lvl="1" indent="-171450">
              <a:buFont typeface="Arial" panose="020B0604020202020204" pitchFamily="34" charset="0"/>
              <a:buChar char="•"/>
            </a:pPr>
            <a:r>
              <a:rPr lang="en-US" baseline="0" dirty="0" smtClean="0"/>
              <a:t>E-liquid comes in 1000s of flavours making them appealing to users of all ages.</a:t>
            </a:r>
          </a:p>
          <a:p>
            <a:pPr marL="628650" lvl="1" indent="-171450">
              <a:buFont typeface="Arial" panose="020B0604020202020204" pitchFamily="34" charset="0"/>
              <a:buChar char="•"/>
            </a:pPr>
            <a:r>
              <a:rPr lang="en-US" baseline="0" dirty="0" smtClean="0"/>
              <a:t>Initially, e-cigarettes were not restricted by laws that: </a:t>
            </a:r>
          </a:p>
          <a:p>
            <a:pPr marL="1085850" lvl="2" indent="-171450">
              <a:buFont typeface="Courier New" panose="02070309020205020404" pitchFamily="49" charset="0"/>
              <a:buChar char="o"/>
            </a:pPr>
            <a:r>
              <a:rPr lang="en-US" baseline="0" dirty="0" smtClean="0"/>
              <a:t> oversee the sales and marketing of cigarettes and </a:t>
            </a:r>
          </a:p>
          <a:p>
            <a:pPr marL="1085850" lvl="2" indent="-171450">
              <a:buFont typeface="Courier New" panose="02070309020205020404" pitchFamily="49" charset="0"/>
              <a:buChar char="o"/>
            </a:pPr>
            <a:r>
              <a:rPr lang="en-US" baseline="0" dirty="0" smtClean="0"/>
              <a:t> dictate where you can and cannot smoke.</a:t>
            </a:r>
          </a:p>
          <a:p>
            <a:pPr marL="628650" lvl="1" indent="-171450">
              <a:buFont typeface="Arial" panose="020B0604020202020204" pitchFamily="34" charset="0"/>
              <a:buChar char="•"/>
            </a:pPr>
            <a:r>
              <a:rPr lang="en-US" baseline="0" dirty="0" smtClean="0"/>
              <a:t>They allow the tobacco industry to keep their profits soaring by – </a:t>
            </a:r>
            <a:r>
              <a:rPr lang="en-US" b="1" baseline="0" dirty="0" smtClean="0"/>
              <a:t>ADDICTING PEOPLE TO NICOTINE.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So even though vapes were originally meant to be a cessation (quit smoking) device, it didn’t take long for the tobacco industry to start buying portions of e-cigarette companies and selling their own brand of e-cigarettes (e.g. Logic and </a:t>
            </a:r>
            <a:r>
              <a:rPr lang="en-US" baseline="0" dirty="0" err="1" smtClean="0"/>
              <a:t>Vype</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kern="1200" baseline="0" dirty="0" smtClean="0">
                <a:solidFill>
                  <a:schemeClr val="tx1"/>
                </a:solidFill>
                <a:effectLst/>
                <a:latin typeface="+mn-lt"/>
                <a:ea typeface="+mn-ea"/>
                <a:cs typeface="+mn-cs"/>
              </a:rPr>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NB Anti-tobacco Coalition. (2019). </a:t>
            </a:r>
            <a:r>
              <a:rPr lang="en-US" sz="1200" b="0" i="1" kern="1200" dirty="0" smtClean="0">
                <a:solidFill>
                  <a:schemeClr val="tx1"/>
                </a:solidFill>
                <a:effectLst/>
                <a:latin typeface="+mn-lt"/>
                <a:ea typeface="+mn-ea"/>
                <a:cs typeface="+mn-cs"/>
              </a:rPr>
              <a:t>Canadian Smoking Prevalence Historical Trends, 2001-2019</a:t>
            </a:r>
            <a:r>
              <a:rPr lang="en-US" sz="1200" b="0" i="0" kern="1200" dirty="0" smtClean="0">
                <a:solidFill>
                  <a:schemeClr val="tx1"/>
                </a:solidFill>
                <a:effectLst/>
                <a:latin typeface="+mn-lt"/>
                <a:ea typeface="+mn-ea"/>
                <a:cs typeface="+mn-cs"/>
              </a:rPr>
              <a:t>. Retrieved from </a:t>
            </a:r>
            <a:r>
              <a:rPr lang="en-US" sz="1200" b="1" i="0" u="none" strike="noStrike" kern="1200" dirty="0" smtClean="0">
                <a:solidFill>
                  <a:schemeClr val="tx1"/>
                </a:solidFill>
                <a:effectLst/>
                <a:latin typeface="+mn-lt"/>
                <a:ea typeface="+mn-ea"/>
                <a:cs typeface="+mn-cs"/>
                <a:hlinkClick r:id="rId3"/>
              </a:rPr>
              <a:t>http://nbatc.ca/2020/08/13/canadian-community-healthsurvey-cchs-results-for-2019-current-smoking-declines-to-14-8-daily-smoking-to-10-0-incanada/</a:t>
            </a:r>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16</a:t>
            </a:fld>
            <a:endParaRPr lang="en-US"/>
          </a:p>
        </p:txBody>
      </p:sp>
    </p:spTree>
    <p:extLst>
      <p:ext uri="{BB962C8B-B14F-4D97-AF65-F5344CB8AC3E}">
        <p14:creationId xmlns:p14="http://schemas.microsoft.com/office/powerpoint/2010/main" val="277604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Big Tobacco has a well documented history of lying about their products’ addictiveness, health effects and who exactly they’re marketing their products to (youth and other vulnerable people).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They did this by paying billions on questionable marketing techniques:</a:t>
            </a:r>
          </a:p>
          <a:p>
            <a:pPr marL="628650" lvl="1" indent="-171450">
              <a:buFont typeface="Arial" panose="020B0604020202020204" pitchFamily="34" charset="0"/>
              <a:buChar char="•"/>
            </a:pPr>
            <a:r>
              <a:rPr lang="en-US" baseline="0" dirty="0" smtClean="0"/>
              <a:t>Celebrity endorsements</a:t>
            </a:r>
          </a:p>
          <a:p>
            <a:pPr marL="628650" lvl="1" indent="-171450">
              <a:buFont typeface="Arial" panose="020B0604020202020204" pitchFamily="34" charset="0"/>
              <a:buChar char="•"/>
            </a:pPr>
            <a:r>
              <a:rPr lang="en-US" baseline="0" dirty="0" smtClean="0"/>
              <a:t>Cartoon characters</a:t>
            </a:r>
          </a:p>
          <a:p>
            <a:pPr marL="628650" lvl="1" indent="-171450">
              <a:buFont typeface="Arial" panose="020B0604020202020204" pitchFamily="34" charset="0"/>
              <a:buChar char="•"/>
            </a:pPr>
            <a:r>
              <a:rPr lang="en-US" baseline="0" dirty="0" smtClean="0"/>
              <a:t>Flavours</a:t>
            </a:r>
          </a:p>
          <a:p>
            <a:pPr marL="628650" lvl="1" indent="-171450">
              <a:buFont typeface="Arial" panose="020B0604020202020204" pitchFamily="34" charset="0"/>
              <a:buChar char="•"/>
            </a:pPr>
            <a:r>
              <a:rPr lang="en-US" baseline="0" dirty="0" smtClean="0"/>
              <a:t>Medical endorsements</a:t>
            </a:r>
          </a:p>
          <a:p>
            <a:pPr marL="628650" lvl="1" indent="-171450">
              <a:buFont typeface="Arial" panose="020B0604020202020204" pitchFamily="34" charset="0"/>
              <a:buChar char="•"/>
            </a:pPr>
            <a:r>
              <a:rPr lang="en-US" baseline="0" dirty="0" smtClean="0"/>
              <a:t>Lifestyle Advertising</a:t>
            </a:r>
          </a:p>
          <a:p>
            <a:pPr marL="628650" lvl="1" indent="-171450">
              <a:buFont typeface="Arial" panose="020B0604020202020204" pitchFamily="34" charset="0"/>
              <a:buChar char="•"/>
            </a:pPr>
            <a:r>
              <a:rPr lang="en-US" baseline="0" dirty="0" smtClean="0"/>
              <a:t>Product placement and social influencers</a:t>
            </a:r>
          </a:p>
          <a:p>
            <a:pPr marL="628650" lvl="1" indent="-171450">
              <a:buFont typeface="Arial" panose="020B0604020202020204" pitchFamily="34" charset="0"/>
              <a:buChar char="•"/>
            </a:pPr>
            <a:r>
              <a:rPr lang="en-US" baseline="0" dirty="0" smtClean="0"/>
              <a:t>Loopholes in the laws</a:t>
            </a:r>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These strategies worked to addict generations of people to commercial tobacco products, especially cigarettes.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the partnership between the tobacco industry and the e-cigarette industry was formed, it didn’t take long for e-cigarettes to be marketed using some of the same old tricks perfected by big tobacco.</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bottom line is that the industry pays billions to find ways to market their products. The marketing is designed to make people believe the products are safe, fun, helpful and even a “normal” part of their lives.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It’s important that people - especially young people, are cautious and think critically about what this industry is actually selling us. Behind the flashy labels, fun names, and yummy sounding flavours there exists a darker reality that includes addiction, unknown health risks, and </a:t>
            </a:r>
            <a:r>
              <a:rPr lang="en-US" strike="noStrike" baseline="0" dirty="0" smtClean="0"/>
              <a:t>tricks by</a:t>
            </a:r>
            <a:r>
              <a:rPr lang="en-US" baseline="0" dirty="0" smtClean="0"/>
              <a:t> an industry that is only interested in profits.</a:t>
            </a:r>
          </a:p>
        </p:txBody>
      </p:sp>
      <p:sp>
        <p:nvSpPr>
          <p:cNvPr id="4" name="Slide Number Placeholder 3"/>
          <p:cNvSpPr>
            <a:spLocks noGrp="1"/>
          </p:cNvSpPr>
          <p:nvPr>
            <p:ph type="sldNum" sz="quarter" idx="10"/>
          </p:nvPr>
        </p:nvSpPr>
        <p:spPr/>
        <p:txBody>
          <a:bodyPr/>
          <a:lstStyle/>
          <a:p>
            <a:fld id="{7369F988-8291-D446-8524-BA1D6A889AF6}" type="slidenum">
              <a:rPr lang="en-US" smtClean="0"/>
              <a:t>17</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is illegal under the Smoke-Free Ontario Act, 2017 to supply tobacco products, e-cigarettes, or e-liquid to anyone under 19 years of age. This includes underage friends sharing products or parents giving products to their kids. It is also illegal to privately sell these products, even to a friend. Breaking these laws could result in fines starting at $365.00.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a:t>
            </a:r>
            <a:r>
              <a:rPr lang="en-US" baseline="0" dirty="0" smtClean="0"/>
              <a:t> </a:t>
            </a:r>
            <a:r>
              <a:rPr lang="en-US" baseline="0" dirty="0"/>
              <a:t>is illegal under the Smoke-Free Ontario Act, 2017 to smoke tobacco </a:t>
            </a:r>
            <a:r>
              <a:rPr lang="en-US" baseline="0" dirty="0" smtClean="0"/>
              <a:t>or </a:t>
            </a:r>
            <a:r>
              <a:rPr lang="en-US" baseline="0" dirty="0"/>
              <a:t>vape in public areas within 20m of school property 24 hours a day, 7 days a week. This means a person must be 2 school bus lengths away from the edge of school property before smoking or vaping. Breaking this law could result in a fine of $305.00.</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18</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Looking</a:t>
            </a:r>
            <a:r>
              <a:rPr lang="en-US" b="0" baseline="0" dirty="0" smtClean="0"/>
              <a:t> to learn more about vaping? Then check out NotAnExperiment.ca!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There you will find: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More information about vaping, the health effects and the industry that makes and sells e-cigarettes.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Ideas on how to generate discussions about vaping including topics that youth could research and debate.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Links to our three </a:t>
            </a:r>
            <a:r>
              <a:rPr lang="en-US" b="0" baseline="0" dirty="0" err="1" smtClean="0"/>
              <a:t>NotAnExperiment</a:t>
            </a:r>
            <a:r>
              <a:rPr lang="en-US" b="0" baseline="0" dirty="0" smtClean="0"/>
              <a:t> videos, watch and share!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Escape the Experiment – The Game. This game allows youth in grades 7-12 to learn about vaping in a fun and interactive way. All the pieces needed to play are downloadable from the website, including the game template, a facilitation guide (video and printable copy), answer sheet and a discussion guide.</a:t>
            </a:r>
          </a:p>
        </p:txBody>
      </p:sp>
      <p:sp>
        <p:nvSpPr>
          <p:cNvPr id="4" name="Slide Number Placeholder 3"/>
          <p:cNvSpPr>
            <a:spLocks noGrp="1"/>
          </p:cNvSpPr>
          <p:nvPr>
            <p:ph type="sldNum" sz="quarter" idx="10"/>
          </p:nvPr>
        </p:nvSpPr>
        <p:spPr/>
        <p:txBody>
          <a:bodyPr/>
          <a:lstStyle/>
          <a:p>
            <a:fld id="{7369F988-8291-D446-8524-BA1D6A889AF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9124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Once you have explored the website and played Escape the Experiment, is it all over? No! Youth are encouraged to take action and continue the conversation with their peers.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NotAnExperiment.ca has a Take Action page with ideas and a Resource page with downloadable materials to help spread the word including: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announcements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postcards for a locker blast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posters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vape and smoke-free pledges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7369F988-8291-D446-8524-BA1D6A889AF6}" type="slidenum">
              <a:rPr lang="en-US" smtClean="0"/>
              <a:t>20</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Vaping</a:t>
            </a:r>
            <a:r>
              <a:rPr lang="en-US" baseline="0" dirty="0" smtClean="0"/>
              <a:t> involves inhaling and exhaling an aerosol produced by a vaping device.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heating element heats e-liquid to the point at which it turns into an aerosol.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aerosol is not just a harmless water </a:t>
            </a:r>
            <a:r>
              <a:rPr lang="en-US" baseline="0" dirty="0" err="1" smtClean="0"/>
              <a:t>vapour</a:t>
            </a:r>
            <a:r>
              <a:rPr lang="en-US" baseline="0" dirty="0" smtClean="0"/>
              <a:t>, it is a suspension (mixture) which contains many fine particles.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absorbed into the bloodstream, these particles travel to all parts of the body, including the brain.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remaining aerosol is exhaled back into the air and appears as white smoke or “cloud”. </a:t>
            </a:r>
            <a:endParaRPr lang="en-CA" dirty="0" smtClean="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3</a:t>
            </a:fld>
            <a:endParaRPr lang="en-US"/>
          </a:p>
        </p:txBody>
      </p:sp>
    </p:spTree>
    <p:extLst>
      <p:ext uri="{BB962C8B-B14F-4D97-AF65-F5344CB8AC3E}">
        <p14:creationId xmlns:p14="http://schemas.microsoft.com/office/powerpoint/2010/main" val="262603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NotAnExperiment</a:t>
            </a:r>
            <a:r>
              <a:rPr lang="en-US" sz="1200" b="0" i="0" kern="1200" baseline="0" dirty="0" smtClean="0">
                <a:solidFill>
                  <a:schemeClr val="tx1"/>
                </a:solidFill>
                <a:effectLst/>
                <a:latin typeface="+mn-lt"/>
                <a:ea typeface="+mn-ea"/>
                <a:cs typeface="+mn-cs"/>
              </a:rPr>
              <a:t>.ca also answers some common questions related to the COVID-19 virus and vaping, such as:</a:t>
            </a:r>
          </a:p>
          <a:p>
            <a:pPr marL="174708" indent="-174708">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228600" indent="-228600">
              <a:buFont typeface="Arial" panose="020B0604020202020204" pitchFamily="34" charset="0"/>
              <a:buAutoNum type="arabicPeriod"/>
            </a:pPr>
            <a:r>
              <a:rPr lang="en-US" sz="1200" b="1" i="0" kern="1200" baseline="0" dirty="0" smtClean="0">
                <a:solidFill>
                  <a:schemeClr val="tx1"/>
                </a:solidFill>
                <a:effectLst/>
                <a:latin typeface="+mn-lt"/>
                <a:ea typeface="+mn-ea"/>
                <a:cs typeface="+mn-cs"/>
              </a:rPr>
              <a:t>Are people who vape at greater risk of being exposed to COVID-19? (answer is on the slide)</a:t>
            </a:r>
          </a:p>
          <a:p>
            <a:pPr marL="228600" indent="-228600">
              <a:buFont typeface="Arial" panose="020B0604020202020204" pitchFamily="34" charset="0"/>
              <a:buAutoNum type="arabicPeriod"/>
            </a:pPr>
            <a:endParaRPr lang="en-US" sz="1200" b="1" i="0" kern="1200" baseline="0" dirty="0" smtClean="0">
              <a:solidFill>
                <a:schemeClr val="tx1"/>
              </a:solidFill>
              <a:effectLst/>
              <a:latin typeface="+mn-lt"/>
              <a:ea typeface="+mn-ea"/>
              <a:cs typeface="+mn-cs"/>
            </a:endParaRPr>
          </a:p>
          <a:p>
            <a:pPr marL="228600" indent="-228600">
              <a:buFont typeface="Arial" panose="020B0604020202020204" pitchFamily="34" charset="0"/>
              <a:buAutoNum type="arabicPeriod"/>
            </a:pPr>
            <a:r>
              <a:rPr lang="en-US" sz="1200" b="1" i="0" kern="1200" baseline="0" dirty="0" smtClean="0">
                <a:solidFill>
                  <a:schemeClr val="tx1"/>
                </a:solidFill>
                <a:effectLst/>
                <a:latin typeface="+mn-lt"/>
                <a:ea typeface="+mn-ea"/>
                <a:cs typeface="+mn-cs"/>
              </a:rPr>
              <a:t>Are people who vape at greater risk of getting COVID-19?</a:t>
            </a: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Exposure to nicotine and other chemicals in e-cigarettes damages the lungs. (18)</a:t>
            </a: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 Lung damage caused by e-cigarettes is similar to damaged caused by cigarettes. (16) (17) (18) (19) (20)</a:t>
            </a: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 COVID-19 attacks the lungs.</a:t>
            </a: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 Young people who use e-cigarettes are 5X more likely to COVID-19. (21)</a:t>
            </a:r>
          </a:p>
          <a:p>
            <a:pPr marL="0" indent="0">
              <a:buFontTx/>
              <a:buNone/>
            </a:pPr>
            <a:r>
              <a:rPr lang="en-US" sz="1200" b="0" i="0" kern="1200" baseline="0" dirty="0" smtClean="0">
                <a:solidFill>
                  <a:schemeClr val="tx1"/>
                </a:solidFill>
                <a:effectLst/>
                <a:latin typeface="+mn-lt"/>
                <a:ea typeface="+mn-ea"/>
                <a:cs typeface="+mn-cs"/>
              </a:rPr>
              <a:t>- Young people should use both e-cigarettes and cigarettes are 7X more likely to get COVID-19. (21)</a:t>
            </a:r>
          </a:p>
          <a:p>
            <a:pPr marL="0" indent="0">
              <a:buFontTx/>
              <a:buNone/>
            </a:pPr>
            <a:r>
              <a:rPr lang="en-US" sz="1200" b="0" i="0" kern="1200" baseline="0" dirty="0" smtClean="0">
                <a:solidFill>
                  <a:schemeClr val="tx1"/>
                </a:solidFill>
                <a:effectLst/>
                <a:latin typeface="+mn-lt"/>
                <a:ea typeface="+mn-ea"/>
                <a:cs typeface="+mn-cs"/>
              </a:rPr>
              <a:t>- If you vape, now is the time to quit.</a:t>
            </a:r>
          </a:p>
          <a:p>
            <a:pPr marL="228600" indent="-228600">
              <a:buFont typeface="Arial" panose="020B0604020202020204" pitchFamily="34" charset="0"/>
              <a:buAutoNum type="arabicPeriod"/>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3. Are people who vape more likely to have complications if they get COVID-19? (answer is on the slide)</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4. Can people get COVID-19 from breathing in secondhand </a:t>
            </a:r>
            <a:r>
              <a:rPr lang="en-US" sz="1200" b="1" i="0" kern="1200" baseline="0" dirty="0" err="1" smtClean="0">
                <a:solidFill>
                  <a:schemeClr val="tx1"/>
                </a:solidFill>
                <a:effectLst/>
                <a:latin typeface="+mn-lt"/>
                <a:ea typeface="+mn-ea"/>
                <a:cs typeface="+mn-cs"/>
              </a:rPr>
              <a:t>vapour</a:t>
            </a:r>
            <a:r>
              <a:rPr lang="en-US" sz="1200" b="1" i="0" kern="1200" baseline="0" dirty="0" smtClean="0">
                <a:solidFill>
                  <a:schemeClr val="tx1"/>
                </a:solidFill>
                <a:effectLst/>
                <a:latin typeface="+mn-lt"/>
                <a:ea typeface="+mn-ea"/>
                <a:cs typeface="+mn-cs"/>
              </a:rPr>
              <a:t>?</a:t>
            </a:r>
          </a:p>
          <a:p>
            <a:pPr marL="171450" indent="-171450">
              <a:buFontTx/>
              <a:buChar char="-"/>
            </a:pPr>
            <a:r>
              <a:rPr lang="en-US" sz="1200" b="0" i="0" kern="1200" dirty="0" smtClean="0">
                <a:solidFill>
                  <a:schemeClr val="tx1"/>
                </a:solidFill>
                <a:effectLst/>
                <a:latin typeface="+mn-lt"/>
                <a:ea typeface="+mn-ea"/>
                <a:cs typeface="+mn-cs"/>
              </a:rPr>
              <a:t>Research is only starting to study secondhand </a:t>
            </a:r>
            <a:r>
              <a:rPr lang="en-US" sz="1200" b="0" i="0" kern="1200" dirty="0" err="1" smtClean="0">
                <a:solidFill>
                  <a:schemeClr val="tx1"/>
                </a:solidFill>
                <a:effectLst/>
                <a:latin typeface="+mn-lt"/>
                <a:ea typeface="+mn-ea"/>
                <a:cs typeface="+mn-cs"/>
              </a:rPr>
              <a:t>vapour</a:t>
            </a:r>
            <a:r>
              <a:rPr lang="en-US" sz="1200" b="0" i="0" kern="1200" dirty="0" smtClean="0">
                <a:solidFill>
                  <a:schemeClr val="tx1"/>
                </a:solidFill>
                <a:effectLst/>
                <a:latin typeface="+mn-lt"/>
                <a:ea typeface="+mn-ea"/>
                <a:cs typeface="+mn-cs"/>
              </a:rPr>
              <a:t> and its effects on health.</a:t>
            </a:r>
          </a:p>
          <a:p>
            <a:pPr marL="171450" indent="-171450">
              <a:buFontTx/>
              <a:buChar char="-"/>
            </a:pPr>
            <a:r>
              <a:rPr lang="en-US" sz="1200" b="0" i="0" kern="1200" dirty="0" smtClean="0">
                <a:solidFill>
                  <a:schemeClr val="tx1"/>
                </a:solidFill>
                <a:effectLst/>
                <a:latin typeface="+mn-lt"/>
                <a:ea typeface="+mn-ea"/>
                <a:cs typeface="+mn-cs"/>
              </a:rPr>
              <a:t>Not enough is known to understand if COVID-19 can travel in exhaled e-cigarette </a:t>
            </a:r>
            <a:r>
              <a:rPr lang="en-US" sz="1200" b="0" i="0" kern="1200" dirty="0" err="1" smtClean="0">
                <a:solidFill>
                  <a:schemeClr val="tx1"/>
                </a:solidFill>
                <a:effectLst/>
                <a:latin typeface="+mn-lt"/>
                <a:ea typeface="+mn-ea"/>
                <a:cs typeface="+mn-cs"/>
              </a:rPr>
              <a:t>vapour</a:t>
            </a:r>
            <a:r>
              <a:rPr lang="en-US" sz="1200" b="0" i="0" kern="1200" dirty="0" smtClean="0">
                <a:solidFill>
                  <a:schemeClr val="tx1"/>
                </a:solidFill>
                <a:effectLst/>
                <a:latin typeface="+mn-lt"/>
                <a:ea typeface="+mn-ea"/>
                <a:cs typeface="+mn-cs"/>
              </a:rPr>
              <a:t> and infect another person.</a:t>
            </a:r>
          </a:p>
          <a:p>
            <a:pPr marL="171450" indent="-171450">
              <a:buFontTx/>
              <a:buChar char="-"/>
            </a:pPr>
            <a:r>
              <a:rPr lang="en-US" sz="1200" b="0" i="0" kern="1200" dirty="0" smtClean="0">
                <a:solidFill>
                  <a:schemeClr val="tx1"/>
                </a:solidFill>
                <a:effectLst/>
                <a:latin typeface="+mn-lt"/>
                <a:ea typeface="+mn-ea"/>
                <a:cs typeface="+mn-cs"/>
              </a:rPr>
              <a:t>Exhaled </a:t>
            </a:r>
            <a:r>
              <a:rPr lang="en-US" sz="1200" b="0" i="0" kern="1200" dirty="0" err="1" smtClean="0">
                <a:solidFill>
                  <a:schemeClr val="tx1"/>
                </a:solidFill>
                <a:effectLst/>
                <a:latin typeface="+mn-lt"/>
                <a:ea typeface="+mn-ea"/>
                <a:cs typeface="+mn-cs"/>
              </a:rPr>
              <a:t>vapour</a:t>
            </a:r>
            <a:r>
              <a:rPr lang="en-US" sz="1200" b="0" i="0" kern="1200" dirty="0" smtClean="0">
                <a:solidFill>
                  <a:schemeClr val="tx1"/>
                </a:solidFill>
                <a:effectLst/>
                <a:latin typeface="+mn-lt"/>
                <a:ea typeface="+mn-ea"/>
                <a:cs typeface="+mn-cs"/>
              </a:rPr>
              <a:t> doesn’t travel far</a:t>
            </a:r>
            <a:r>
              <a:rPr lang="en-US" sz="1200" b="0" i="0" kern="1200" baseline="0" dirty="0" smtClean="0">
                <a:solidFill>
                  <a:schemeClr val="tx1"/>
                </a:solidFill>
                <a:effectLst/>
                <a:latin typeface="+mn-lt"/>
                <a:ea typeface="+mn-ea"/>
                <a:cs typeface="+mn-cs"/>
              </a:rPr>
              <a:t> so if COVID is there, the spread into the environment would be small. (22) (23)</a:t>
            </a:r>
          </a:p>
          <a:p>
            <a:pPr marL="171450" indent="-171450">
              <a:buFontTx/>
              <a:buChar char="-"/>
            </a:pPr>
            <a:r>
              <a:rPr lang="en-US" sz="1200" b="0" i="0" kern="1200" baseline="0" dirty="0" smtClean="0">
                <a:solidFill>
                  <a:schemeClr val="tx1"/>
                </a:solidFill>
                <a:effectLst/>
                <a:latin typeface="+mn-lt"/>
                <a:ea typeface="+mn-ea"/>
                <a:cs typeface="+mn-cs"/>
              </a:rPr>
              <a:t>If you vape, the time to quit is now.</a:t>
            </a:r>
            <a:endParaRPr lang="en-US" sz="1200" b="0" i="0" kern="1200" dirty="0" smtClean="0">
              <a:solidFill>
                <a:schemeClr val="tx1"/>
              </a:solidFill>
              <a:effectLst/>
              <a:latin typeface="+mn-lt"/>
              <a:ea typeface="+mn-ea"/>
              <a:cs typeface="+mn-cs"/>
            </a:endParaRPr>
          </a:p>
          <a:p>
            <a:pPr marL="228600" indent="-228600">
              <a:buFont typeface="Arial" panose="020B0604020202020204" pitchFamily="34" charset="0"/>
              <a:buAutoNum type="arabicPeriod"/>
            </a:pPr>
            <a:endParaRPr lang="en-US" sz="1200" b="0" i="0" kern="1200" dirty="0" smtClean="0">
              <a:solidFill>
                <a:schemeClr val="tx1"/>
              </a:solidFill>
              <a:effectLst/>
              <a:latin typeface="+mn-lt"/>
              <a:ea typeface="+mn-ea"/>
              <a:cs typeface="+mn-cs"/>
            </a:endParaRPr>
          </a:p>
          <a:p>
            <a:r>
              <a:rPr lang="en-US" b="1" u="sng" baseline="0" dirty="0" smtClean="0"/>
              <a:t>References:</a:t>
            </a:r>
          </a:p>
          <a:p>
            <a:pPr fontAlgn="base"/>
            <a:r>
              <a:rPr lang="en-CA" sz="1200" b="0" i="0" kern="1200" dirty="0" smtClean="0">
                <a:solidFill>
                  <a:schemeClr val="tx1"/>
                </a:solidFill>
                <a:effectLst/>
                <a:latin typeface="+mn-lt"/>
                <a:ea typeface="+mn-ea"/>
                <a:cs typeface="+mn-cs"/>
              </a:rPr>
              <a:t>15.</a:t>
            </a:r>
            <a:r>
              <a:rPr lang="en-CA" sz="1200" b="0" i="0" kern="1200" baseline="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Hamberger</a:t>
            </a:r>
            <a:r>
              <a:rPr lang="en-CA" sz="1200" b="0" i="0" kern="1200" dirty="0" smtClean="0">
                <a:solidFill>
                  <a:schemeClr val="tx1"/>
                </a:solidFill>
                <a:effectLst/>
                <a:latin typeface="+mn-lt"/>
                <a:ea typeface="+mn-ea"/>
                <a:cs typeface="+mn-cs"/>
              </a:rPr>
              <a:t>, E. S., &amp; Halpern-</a:t>
            </a:r>
            <a:r>
              <a:rPr lang="en-CA" sz="1200" b="0" i="0" kern="1200" dirty="0" err="1" smtClean="0">
                <a:solidFill>
                  <a:schemeClr val="tx1"/>
                </a:solidFill>
                <a:effectLst/>
                <a:latin typeface="+mn-lt"/>
                <a:ea typeface="+mn-ea"/>
                <a:cs typeface="+mn-cs"/>
              </a:rPr>
              <a:t>Felsher</a:t>
            </a:r>
            <a:r>
              <a:rPr lang="en-CA" sz="1200" b="0" i="0" kern="1200" dirty="0" smtClean="0">
                <a:solidFill>
                  <a:schemeClr val="tx1"/>
                </a:solidFill>
                <a:effectLst/>
                <a:latin typeface="+mn-lt"/>
                <a:ea typeface="+mn-ea"/>
                <a:cs typeface="+mn-cs"/>
              </a:rPr>
              <a:t>, B. (2020). Vaping in adolescents: epidemiology and respiratory harm. </a:t>
            </a:r>
            <a:r>
              <a:rPr lang="en-CA" sz="1200" b="0" i="1" kern="1200" dirty="0" smtClean="0">
                <a:solidFill>
                  <a:schemeClr val="tx1"/>
                </a:solidFill>
                <a:effectLst/>
                <a:latin typeface="+mn-lt"/>
                <a:ea typeface="+mn-ea"/>
                <a:cs typeface="+mn-cs"/>
              </a:rPr>
              <a:t>Current Opinion in Pediatrics</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32</a:t>
            </a:r>
            <a:r>
              <a:rPr lang="en-CA" sz="1200" b="0" i="0" kern="1200" dirty="0" smtClean="0">
                <a:solidFill>
                  <a:schemeClr val="tx1"/>
                </a:solidFill>
                <a:effectLst/>
                <a:latin typeface="+mn-lt"/>
                <a:ea typeface="+mn-ea"/>
                <a:cs typeface="+mn-cs"/>
              </a:rPr>
              <a:t>(3), 378-383.</a:t>
            </a:r>
          </a:p>
          <a:p>
            <a:pPr fontAlgn="base"/>
            <a:r>
              <a:rPr lang="en-CA" sz="1200" b="0" i="0" kern="1200" dirty="0" smtClean="0">
                <a:solidFill>
                  <a:schemeClr val="tx1"/>
                </a:solidFill>
                <a:effectLst/>
                <a:latin typeface="+mn-lt"/>
                <a:ea typeface="+mn-ea"/>
                <a:cs typeface="+mn-cs"/>
              </a:rPr>
              <a:t>16. Ghosh, A., Coakley, R. D., </a:t>
            </a:r>
            <a:r>
              <a:rPr lang="en-CA" sz="1200" b="0" i="0" kern="1200" dirty="0" err="1" smtClean="0">
                <a:solidFill>
                  <a:schemeClr val="tx1"/>
                </a:solidFill>
                <a:effectLst/>
                <a:latin typeface="+mn-lt"/>
                <a:ea typeface="+mn-ea"/>
                <a:cs typeface="+mn-cs"/>
              </a:rPr>
              <a:t>Ghio</a:t>
            </a:r>
            <a:r>
              <a:rPr lang="en-CA" sz="1200" b="0" i="0" kern="1200" dirty="0" smtClean="0">
                <a:solidFill>
                  <a:schemeClr val="tx1"/>
                </a:solidFill>
                <a:effectLst/>
                <a:latin typeface="+mn-lt"/>
                <a:ea typeface="+mn-ea"/>
                <a:cs typeface="+mn-cs"/>
              </a:rPr>
              <a:t>, A. J., </a:t>
            </a:r>
            <a:r>
              <a:rPr lang="en-CA" sz="1200" b="0" i="0" kern="1200" dirty="0" err="1" smtClean="0">
                <a:solidFill>
                  <a:schemeClr val="tx1"/>
                </a:solidFill>
                <a:effectLst/>
                <a:latin typeface="+mn-lt"/>
                <a:ea typeface="+mn-ea"/>
                <a:cs typeface="+mn-cs"/>
              </a:rPr>
              <a:t>Muhlebach</a:t>
            </a:r>
            <a:r>
              <a:rPr lang="en-CA" sz="1200" b="0" i="0" kern="1200" dirty="0" smtClean="0">
                <a:solidFill>
                  <a:schemeClr val="tx1"/>
                </a:solidFill>
                <a:effectLst/>
                <a:latin typeface="+mn-lt"/>
                <a:ea typeface="+mn-ea"/>
                <a:cs typeface="+mn-cs"/>
              </a:rPr>
              <a:t>, M. S., Esther Jr, C. R., Alexis, N. E., &amp; </a:t>
            </a:r>
            <a:r>
              <a:rPr lang="en-CA" sz="1200" b="0" i="0" kern="1200" dirty="0" err="1" smtClean="0">
                <a:solidFill>
                  <a:schemeClr val="tx1"/>
                </a:solidFill>
                <a:effectLst/>
                <a:latin typeface="+mn-lt"/>
                <a:ea typeface="+mn-ea"/>
                <a:cs typeface="+mn-cs"/>
              </a:rPr>
              <a:t>Tarran</a:t>
            </a:r>
            <a:r>
              <a:rPr lang="en-CA" sz="1200" b="0" i="0" kern="1200" dirty="0" smtClean="0">
                <a:solidFill>
                  <a:schemeClr val="tx1"/>
                </a:solidFill>
                <a:effectLst/>
                <a:latin typeface="+mn-lt"/>
                <a:ea typeface="+mn-ea"/>
                <a:cs typeface="+mn-cs"/>
              </a:rPr>
              <a:t>, R. (2019). Chronic e-cigarette use increases neutrophil elastase and matrix metalloprotease levels in the lung. </a:t>
            </a:r>
            <a:r>
              <a:rPr lang="en-CA" sz="1200" b="0" i="1" kern="1200" dirty="0" smtClean="0">
                <a:solidFill>
                  <a:schemeClr val="tx1"/>
                </a:solidFill>
                <a:effectLst/>
                <a:latin typeface="+mn-lt"/>
                <a:ea typeface="+mn-ea"/>
                <a:cs typeface="+mn-cs"/>
              </a:rPr>
              <a:t>American journal of respiratory and critical care medicine</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200</a:t>
            </a:r>
            <a:r>
              <a:rPr lang="en-CA" sz="1200" b="0" i="0" kern="1200" dirty="0" smtClean="0">
                <a:solidFill>
                  <a:schemeClr val="tx1"/>
                </a:solidFill>
                <a:effectLst/>
                <a:latin typeface="+mn-lt"/>
                <a:ea typeface="+mn-ea"/>
                <a:cs typeface="+mn-cs"/>
              </a:rPr>
              <a:t>(11), 1392-1401.</a:t>
            </a:r>
          </a:p>
          <a:p>
            <a:pPr fontAlgn="base"/>
            <a:r>
              <a:rPr lang="en-CA" sz="1200" b="0" i="0" kern="1200" dirty="0" smtClean="0">
                <a:solidFill>
                  <a:schemeClr val="tx1"/>
                </a:solidFill>
                <a:effectLst/>
                <a:latin typeface="+mn-lt"/>
                <a:ea typeface="+mn-ea"/>
                <a:cs typeface="+mn-cs"/>
              </a:rPr>
              <a:t>17. </a:t>
            </a:r>
            <a:r>
              <a:rPr lang="en-CA" sz="1200" b="0" i="0" kern="1200" dirty="0" err="1" smtClean="0">
                <a:solidFill>
                  <a:schemeClr val="tx1"/>
                </a:solidFill>
                <a:effectLst/>
                <a:latin typeface="+mn-lt"/>
                <a:ea typeface="+mn-ea"/>
                <a:cs typeface="+mn-cs"/>
              </a:rPr>
              <a:t>Reinikovaite</a:t>
            </a:r>
            <a:r>
              <a:rPr lang="en-CA" sz="1200" b="0" i="0" kern="1200" dirty="0" smtClean="0">
                <a:solidFill>
                  <a:schemeClr val="tx1"/>
                </a:solidFill>
                <a:effectLst/>
                <a:latin typeface="+mn-lt"/>
                <a:ea typeface="+mn-ea"/>
                <a:cs typeface="+mn-cs"/>
              </a:rPr>
              <a:t>, V., Rodriguez, I. E., </a:t>
            </a:r>
            <a:r>
              <a:rPr lang="en-CA" sz="1200" b="0" i="0" kern="1200" dirty="0" err="1" smtClean="0">
                <a:solidFill>
                  <a:schemeClr val="tx1"/>
                </a:solidFill>
                <a:effectLst/>
                <a:latin typeface="+mn-lt"/>
                <a:ea typeface="+mn-ea"/>
                <a:cs typeface="+mn-cs"/>
              </a:rPr>
              <a:t>Karoor</a:t>
            </a:r>
            <a:r>
              <a:rPr lang="en-CA" sz="1200" b="0" i="0" kern="1200" dirty="0" smtClean="0">
                <a:solidFill>
                  <a:schemeClr val="tx1"/>
                </a:solidFill>
                <a:effectLst/>
                <a:latin typeface="+mn-lt"/>
                <a:ea typeface="+mn-ea"/>
                <a:cs typeface="+mn-cs"/>
              </a:rPr>
              <a:t>, V., Rau, A., Trinh, B. B., </a:t>
            </a:r>
            <a:r>
              <a:rPr lang="en-CA" sz="1200" b="0" i="0" kern="1200" dirty="0" err="1" smtClean="0">
                <a:solidFill>
                  <a:schemeClr val="tx1"/>
                </a:solidFill>
                <a:effectLst/>
                <a:latin typeface="+mn-lt"/>
                <a:ea typeface="+mn-ea"/>
                <a:cs typeface="+mn-cs"/>
              </a:rPr>
              <a:t>Deleyiannis</a:t>
            </a:r>
            <a:r>
              <a:rPr lang="en-CA" sz="1200" b="0" i="0" kern="1200" dirty="0" smtClean="0">
                <a:solidFill>
                  <a:schemeClr val="tx1"/>
                </a:solidFill>
                <a:effectLst/>
                <a:latin typeface="+mn-lt"/>
                <a:ea typeface="+mn-ea"/>
                <a:cs typeface="+mn-cs"/>
              </a:rPr>
              <a:t>, F. W., &amp; </a:t>
            </a:r>
            <a:r>
              <a:rPr lang="en-CA" sz="1200" b="0" i="0" kern="1200" dirty="0" err="1" smtClean="0">
                <a:solidFill>
                  <a:schemeClr val="tx1"/>
                </a:solidFill>
                <a:effectLst/>
                <a:latin typeface="+mn-lt"/>
                <a:ea typeface="+mn-ea"/>
                <a:cs typeface="+mn-cs"/>
              </a:rPr>
              <a:t>Taraseviciene</a:t>
            </a:r>
            <a:r>
              <a:rPr lang="en-CA" sz="1200" b="0" i="0" kern="1200" dirty="0" smtClean="0">
                <a:solidFill>
                  <a:schemeClr val="tx1"/>
                </a:solidFill>
                <a:effectLst/>
                <a:latin typeface="+mn-lt"/>
                <a:ea typeface="+mn-ea"/>
                <a:cs typeface="+mn-cs"/>
              </a:rPr>
              <a:t>-Stewart, L. (2018). The effects of electronic cigarette vapour on the lung: direct comparison to tobacco smoke. </a:t>
            </a:r>
            <a:r>
              <a:rPr lang="en-CA" sz="1200" b="0" i="1" kern="1200" dirty="0" smtClean="0">
                <a:solidFill>
                  <a:schemeClr val="tx1"/>
                </a:solidFill>
                <a:effectLst/>
                <a:latin typeface="+mn-lt"/>
                <a:ea typeface="+mn-ea"/>
                <a:cs typeface="+mn-cs"/>
              </a:rPr>
              <a:t>European Respiratory Journal</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51</a:t>
            </a:r>
            <a:r>
              <a:rPr lang="en-CA" sz="1200" b="0" i="0" kern="1200" dirty="0" smtClean="0">
                <a:solidFill>
                  <a:schemeClr val="tx1"/>
                </a:solidFill>
                <a:effectLst/>
                <a:latin typeface="+mn-lt"/>
                <a:ea typeface="+mn-ea"/>
                <a:cs typeface="+mn-cs"/>
              </a:rPr>
              <a:t>(4).</a:t>
            </a:r>
          </a:p>
          <a:p>
            <a:pPr fontAlgn="base"/>
            <a:r>
              <a:rPr lang="en-CA" sz="1200" b="0" i="0" kern="1200" dirty="0" smtClean="0">
                <a:solidFill>
                  <a:schemeClr val="tx1"/>
                </a:solidFill>
                <a:effectLst/>
                <a:latin typeface="+mn-lt"/>
                <a:ea typeface="+mn-ea"/>
                <a:cs typeface="+mn-cs"/>
              </a:rPr>
              <a:t>18. </a:t>
            </a:r>
            <a:r>
              <a:rPr lang="en-CA" sz="1200" b="0" i="0" kern="1200" dirty="0" err="1" smtClean="0">
                <a:solidFill>
                  <a:schemeClr val="tx1"/>
                </a:solidFill>
                <a:effectLst/>
                <a:latin typeface="+mn-lt"/>
                <a:ea typeface="+mn-ea"/>
                <a:cs typeface="+mn-cs"/>
              </a:rPr>
              <a:t>Reidel</a:t>
            </a:r>
            <a:r>
              <a:rPr lang="en-CA" sz="1200" b="0" i="0" kern="1200" dirty="0" smtClean="0">
                <a:solidFill>
                  <a:schemeClr val="tx1"/>
                </a:solidFill>
                <a:effectLst/>
                <a:latin typeface="+mn-lt"/>
                <a:ea typeface="+mn-ea"/>
                <a:cs typeface="+mn-cs"/>
              </a:rPr>
              <a:t>, B., </a:t>
            </a:r>
            <a:r>
              <a:rPr lang="en-CA" sz="1200" b="0" i="0" kern="1200" dirty="0" err="1" smtClean="0">
                <a:solidFill>
                  <a:schemeClr val="tx1"/>
                </a:solidFill>
                <a:effectLst/>
                <a:latin typeface="+mn-lt"/>
                <a:ea typeface="+mn-ea"/>
                <a:cs typeface="+mn-cs"/>
              </a:rPr>
              <a:t>Radicioni</a:t>
            </a:r>
            <a:r>
              <a:rPr lang="en-CA" sz="1200" b="0" i="0" kern="1200" dirty="0" smtClean="0">
                <a:solidFill>
                  <a:schemeClr val="tx1"/>
                </a:solidFill>
                <a:effectLst/>
                <a:latin typeface="+mn-lt"/>
                <a:ea typeface="+mn-ea"/>
                <a:cs typeface="+mn-cs"/>
              </a:rPr>
              <a:t>, G., Clapp, P. W., Ford, A. A., </a:t>
            </a:r>
            <a:r>
              <a:rPr lang="en-CA" sz="1200" b="0" i="0" kern="1200" dirty="0" err="1" smtClean="0">
                <a:solidFill>
                  <a:schemeClr val="tx1"/>
                </a:solidFill>
                <a:effectLst/>
                <a:latin typeface="+mn-lt"/>
                <a:ea typeface="+mn-ea"/>
                <a:cs typeface="+mn-cs"/>
              </a:rPr>
              <a:t>Abdelwahab</a:t>
            </a:r>
            <a:r>
              <a:rPr lang="en-CA" sz="1200" b="0" i="0" kern="1200" dirty="0" smtClean="0">
                <a:solidFill>
                  <a:schemeClr val="tx1"/>
                </a:solidFill>
                <a:effectLst/>
                <a:latin typeface="+mn-lt"/>
                <a:ea typeface="+mn-ea"/>
                <a:cs typeface="+mn-cs"/>
              </a:rPr>
              <a:t>, S., </a:t>
            </a:r>
            <a:r>
              <a:rPr lang="en-CA" sz="1200" b="0" i="0" kern="1200" dirty="0" err="1" smtClean="0">
                <a:solidFill>
                  <a:schemeClr val="tx1"/>
                </a:solidFill>
                <a:effectLst/>
                <a:latin typeface="+mn-lt"/>
                <a:ea typeface="+mn-ea"/>
                <a:cs typeface="+mn-cs"/>
              </a:rPr>
              <a:t>Rebuli</a:t>
            </a:r>
            <a:r>
              <a:rPr lang="en-CA" sz="1200" b="0" i="0" kern="1200" dirty="0" smtClean="0">
                <a:solidFill>
                  <a:schemeClr val="tx1"/>
                </a:solidFill>
                <a:effectLst/>
                <a:latin typeface="+mn-lt"/>
                <a:ea typeface="+mn-ea"/>
                <a:cs typeface="+mn-cs"/>
              </a:rPr>
              <a:t>, M. E., … &amp; </a:t>
            </a:r>
            <a:r>
              <a:rPr lang="en-CA" sz="1200" b="0" i="0" kern="1200" dirty="0" err="1" smtClean="0">
                <a:solidFill>
                  <a:schemeClr val="tx1"/>
                </a:solidFill>
                <a:effectLst/>
                <a:latin typeface="+mn-lt"/>
                <a:ea typeface="+mn-ea"/>
                <a:cs typeface="+mn-cs"/>
              </a:rPr>
              <a:t>Kesimer</a:t>
            </a:r>
            <a:r>
              <a:rPr lang="en-CA" sz="1200" b="0" i="0" kern="1200" dirty="0" smtClean="0">
                <a:solidFill>
                  <a:schemeClr val="tx1"/>
                </a:solidFill>
                <a:effectLst/>
                <a:latin typeface="+mn-lt"/>
                <a:ea typeface="+mn-ea"/>
                <a:cs typeface="+mn-cs"/>
              </a:rPr>
              <a:t>, M. (2018). E-cigarette use causes a unique innate immune response in the lung, involving increased neutrophilic activation and altered mucin secretion. </a:t>
            </a:r>
            <a:r>
              <a:rPr lang="en-CA" sz="1200" b="0" i="1" kern="1200" dirty="0" smtClean="0">
                <a:solidFill>
                  <a:schemeClr val="tx1"/>
                </a:solidFill>
                <a:effectLst/>
                <a:latin typeface="+mn-lt"/>
                <a:ea typeface="+mn-ea"/>
                <a:cs typeface="+mn-cs"/>
              </a:rPr>
              <a:t>American journal of respiratory and critical care medicine</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197</a:t>
            </a:r>
            <a:r>
              <a:rPr lang="en-CA" sz="1200" b="0" i="0" kern="1200" dirty="0" smtClean="0">
                <a:solidFill>
                  <a:schemeClr val="tx1"/>
                </a:solidFill>
                <a:effectLst/>
                <a:latin typeface="+mn-lt"/>
                <a:ea typeface="+mn-ea"/>
                <a:cs typeface="+mn-cs"/>
              </a:rPr>
              <a:t>(4), 492-501.</a:t>
            </a:r>
          </a:p>
          <a:p>
            <a:pPr fontAlgn="base"/>
            <a:r>
              <a:rPr lang="en-CA" sz="1200" b="0" i="0" kern="1200" dirty="0" smtClean="0">
                <a:solidFill>
                  <a:schemeClr val="tx1"/>
                </a:solidFill>
                <a:effectLst/>
                <a:latin typeface="+mn-lt"/>
                <a:ea typeface="+mn-ea"/>
                <a:cs typeface="+mn-cs"/>
              </a:rPr>
              <a:t>19. Tanya Lewis. Smoking or Vaping May Increase the Risk of Severe Coronavirus Infection. Scientific </a:t>
            </a:r>
            <a:r>
              <a:rPr lang="en-CA" sz="1200" b="0" i="0" kern="1200" dirty="0" err="1" smtClean="0">
                <a:solidFill>
                  <a:schemeClr val="tx1"/>
                </a:solidFill>
                <a:effectLst/>
                <a:latin typeface="+mn-lt"/>
                <a:ea typeface="+mn-ea"/>
                <a:cs typeface="+mn-cs"/>
              </a:rPr>
              <a:t>American.https</a:t>
            </a:r>
            <a:r>
              <a:rPr lang="en-CA" sz="1200" b="0" i="0" kern="1200" dirty="0" smtClean="0">
                <a:solidFill>
                  <a:schemeClr val="tx1"/>
                </a:solidFill>
                <a:effectLst/>
                <a:latin typeface="+mn-lt"/>
                <a:ea typeface="+mn-ea"/>
                <a:cs typeface="+mn-cs"/>
              </a:rPr>
              <a:t>://www.scientificamerican.com/article/smoking-orvaping-may-increase-the-risk-of-a-severe-coronavirus-infection1/.Published March 17, 2020. Accessed March 30, 2020.</a:t>
            </a:r>
          </a:p>
          <a:p>
            <a:pPr fontAlgn="base"/>
            <a:r>
              <a:rPr lang="en-CA" sz="1200" b="0" i="0" kern="1200" dirty="0" smtClean="0">
                <a:solidFill>
                  <a:schemeClr val="tx1"/>
                </a:solidFill>
                <a:effectLst/>
                <a:latin typeface="+mn-lt"/>
                <a:ea typeface="+mn-ea"/>
                <a:cs typeface="+mn-cs"/>
              </a:rPr>
              <a:t>20. The Ontario Tobacco Research Unit. Are Smokers and Vapers at Higher Risk of COVID19 Infection? https://www.otru.org/wpcontent/uploads/2020/03/otru_covidfaqs_mar2020.pdf. Published March 30, 2020. Accessed April 2, 2020.</a:t>
            </a:r>
          </a:p>
          <a:p>
            <a:pPr fontAlgn="base"/>
            <a:r>
              <a:rPr lang="en-US" sz="1200" b="0" i="0" kern="1200" dirty="0" smtClean="0">
                <a:solidFill>
                  <a:schemeClr val="tx1"/>
                </a:solidFill>
                <a:effectLst/>
                <a:latin typeface="+mn-lt"/>
                <a:ea typeface="+mn-ea"/>
                <a:cs typeface="+mn-cs"/>
              </a:rPr>
              <a:t>21. </a:t>
            </a:r>
            <a:r>
              <a:rPr lang="en-US" sz="1200" b="0" i="0" kern="1200" dirty="0" err="1" smtClean="0">
                <a:solidFill>
                  <a:schemeClr val="tx1"/>
                </a:solidFill>
                <a:effectLst/>
                <a:latin typeface="+mn-lt"/>
                <a:ea typeface="+mn-ea"/>
                <a:cs typeface="+mn-cs"/>
              </a:rPr>
              <a:t>Gaiha</a:t>
            </a:r>
            <a:r>
              <a:rPr lang="en-US" sz="1200" b="0" i="0" kern="1200" dirty="0" smtClean="0">
                <a:solidFill>
                  <a:schemeClr val="tx1"/>
                </a:solidFill>
                <a:effectLst/>
                <a:latin typeface="+mn-lt"/>
                <a:ea typeface="+mn-ea"/>
                <a:cs typeface="+mn-cs"/>
              </a:rPr>
              <a:t>, S. M., Cheng, J., &amp; Halpern-</a:t>
            </a:r>
            <a:r>
              <a:rPr lang="en-US" sz="1200" b="0" i="0" kern="1200" dirty="0" err="1" smtClean="0">
                <a:solidFill>
                  <a:schemeClr val="tx1"/>
                </a:solidFill>
                <a:effectLst/>
                <a:latin typeface="+mn-lt"/>
                <a:ea typeface="+mn-ea"/>
                <a:cs typeface="+mn-cs"/>
              </a:rPr>
              <a:t>Felsher</a:t>
            </a:r>
            <a:r>
              <a:rPr lang="en-US" sz="1200" b="0" i="0" kern="1200" dirty="0" smtClean="0">
                <a:solidFill>
                  <a:schemeClr val="tx1"/>
                </a:solidFill>
                <a:effectLst/>
                <a:latin typeface="+mn-lt"/>
                <a:ea typeface="+mn-ea"/>
                <a:cs typeface="+mn-cs"/>
              </a:rPr>
              <a:t>, B. (2020). Association Between Youth Smoking, Electronic Cigarette Use, and Coronavirus Disease 2019. </a:t>
            </a:r>
            <a:r>
              <a:rPr lang="en-US" sz="1200" b="0" i="1" kern="1200" dirty="0" smtClean="0">
                <a:solidFill>
                  <a:schemeClr val="tx1"/>
                </a:solidFill>
                <a:effectLst/>
                <a:latin typeface="+mn-lt"/>
                <a:ea typeface="+mn-ea"/>
                <a:cs typeface="+mn-cs"/>
              </a:rPr>
              <a:t>Journal of Adolescent Health</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22. </a:t>
            </a:r>
            <a:r>
              <a:rPr lang="en-US" sz="1200" b="0" i="0" kern="1200" dirty="0" err="1" smtClean="0">
                <a:solidFill>
                  <a:schemeClr val="tx1"/>
                </a:solidFill>
                <a:effectLst/>
                <a:latin typeface="+mn-lt"/>
                <a:ea typeface="+mn-ea"/>
                <a:cs typeface="+mn-cs"/>
              </a:rPr>
              <a:t>Sussman</a:t>
            </a:r>
            <a:r>
              <a:rPr lang="en-US" sz="1200" b="0" i="0" kern="1200" dirty="0" smtClean="0">
                <a:solidFill>
                  <a:schemeClr val="tx1"/>
                </a:solidFill>
                <a:effectLst/>
                <a:latin typeface="+mn-lt"/>
                <a:ea typeface="+mn-ea"/>
                <a:cs typeface="+mn-cs"/>
              </a:rPr>
              <a:t>, R. and </a:t>
            </a:r>
            <a:r>
              <a:rPr lang="en-US" sz="1200" b="0" i="0" kern="1200" dirty="0" err="1" smtClean="0">
                <a:solidFill>
                  <a:schemeClr val="tx1"/>
                </a:solidFill>
                <a:effectLst/>
                <a:latin typeface="+mn-lt"/>
                <a:ea typeface="+mn-ea"/>
                <a:cs typeface="+mn-cs"/>
              </a:rPr>
              <a:t>Escrig</a:t>
            </a:r>
            <a:r>
              <a:rPr lang="en-US" sz="1200" b="0" i="0" kern="1200" dirty="0" smtClean="0">
                <a:solidFill>
                  <a:schemeClr val="tx1"/>
                </a:solidFill>
                <a:effectLst/>
                <a:latin typeface="+mn-lt"/>
                <a:ea typeface="+mn-ea"/>
                <a:cs typeface="+mn-cs"/>
              </a:rPr>
              <a:t>, C., 2020. Vaping &amp; COVID-19 – Information For Vapers. [online] Consumer Advocates for Smoke-free alternatives Assoc. http://www.casaa.org/news/vaping-covid-19/. Accessed March 27, 2020.</a:t>
            </a:r>
          </a:p>
          <a:p>
            <a:pPr fontAlgn="base"/>
            <a:r>
              <a:rPr lang="en-US" sz="1200" b="0" i="0" kern="1200" dirty="0" smtClean="0">
                <a:solidFill>
                  <a:schemeClr val="tx1"/>
                </a:solidFill>
                <a:effectLst/>
                <a:latin typeface="+mn-lt"/>
                <a:ea typeface="+mn-ea"/>
                <a:cs typeface="+mn-cs"/>
              </a:rPr>
              <a:t>23. The International Society of Substance Use Professionals. Supporting People who Smoke or Vape During the COVID-19Pandemic. https://www.issup.net/events/calendar/2020-04/supporting-people-who-smoke-or-vapeduring-covid-19-pandemic-0.Published April 3, 2020. Accessed April 7, 2020.</a:t>
            </a:r>
          </a:p>
          <a:p>
            <a:r>
              <a:rPr lang="en-US" dirty="0" smtClean="0"/>
              <a:t/>
            </a:r>
            <a:br>
              <a:rPr lang="en-US" dirty="0" smtClean="0"/>
            </a:br>
            <a:endParaRPr lang="en-CA"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u="none" baseline="0" dirty="0" smtClean="0"/>
          </a:p>
        </p:txBody>
      </p:sp>
      <p:sp>
        <p:nvSpPr>
          <p:cNvPr id="4" name="Slide Number Placeholder 3"/>
          <p:cNvSpPr>
            <a:spLocks noGrp="1"/>
          </p:cNvSpPr>
          <p:nvPr>
            <p:ph type="sldNum" sz="quarter" idx="10"/>
          </p:nvPr>
        </p:nvSpPr>
        <p:spPr/>
        <p:txBody>
          <a:bodyPr/>
          <a:lstStyle/>
          <a:p>
            <a:fld id="{7369F988-8291-D446-8524-BA1D6A889AF6}" type="slidenum">
              <a:rPr lang="en-US" smtClean="0"/>
              <a:t>21</a:t>
            </a:fld>
            <a:endParaRPr lang="en-US"/>
          </a:p>
        </p:txBody>
      </p:sp>
    </p:spTree>
    <p:extLst>
      <p:ext uri="{BB962C8B-B14F-4D97-AF65-F5344CB8AC3E}">
        <p14:creationId xmlns:p14="http://schemas.microsoft.com/office/powerpoint/2010/main" val="246408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Not</a:t>
            </a:r>
            <a:r>
              <a:rPr lang="en-US" baseline="0" dirty="0" smtClean="0"/>
              <a:t>AnExperiment.ca primarily focuses on preventing youth vaping, it also contains a cessation resource tool.</a:t>
            </a:r>
          </a:p>
          <a:p>
            <a:pPr marL="171450" indent="-171450">
              <a:buFont typeface="Arial" panose="020B0604020202020204" pitchFamily="34" charset="0"/>
              <a:buChar char="•"/>
            </a:pPr>
            <a:r>
              <a:rPr lang="en-US" baseline="0" dirty="0" smtClean="0"/>
              <a:t>The tool walks people through a series of questions to explore their motivation for quitting, has them set a quit date, prepares them for dealing with withdrawal symptoms and identifies where and whom they can turn to for support. </a:t>
            </a:r>
          </a:p>
          <a:p>
            <a:pPr marL="171450" indent="-171450">
              <a:buFont typeface="Arial" panose="020B0604020202020204" pitchFamily="34" charset="0"/>
              <a:buChar char="•"/>
            </a:pPr>
            <a:r>
              <a:rPr lang="en-US" baseline="0" dirty="0" smtClean="0"/>
              <a:t>Once complete, the personalized tool is emailed the to user. </a:t>
            </a:r>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22</a:t>
            </a:fld>
            <a:endParaRPr lang="en-US"/>
          </a:p>
        </p:txBody>
      </p:sp>
    </p:spTree>
    <p:extLst>
      <p:ext uri="{BB962C8B-B14F-4D97-AF65-F5344CB8AC3E}">
        <p14:creationId xmlns:p14="http://schemas.microsoft.com/office/powerpoint/2010/main" val="176519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p:txBody>
      </p:sp>
      <p:sp>
        <p:nvSpPr>
          <p:cNvPr id="4" name="Slide Number Placeholder 3"/>
          <p:cNvSpPr>
            <a:spLocks noGrp="1"/>
          </p:cNvSpPr>
          <p:nvPr>
            <p:ph type="sldNum" sz="quarter" idx="10"/>
          </p:nvPr>
        </p:nvSpPr>
        <p:spPr/>
        <p:txBody>
          <a:bodyPr/>
          <a:lstStyle/>
          <a:p>
            <a:fld id="{7369F988-8291-D446-8524-BA1D6A889AF6}" type="slidenum">
              <a:rPr lang="en-US" smtClean="0"/>
              <a:t>23</a:t>
            </a:fld>
            <a:endParaRPr lang="en-US"/>
          </a:p>
        </p:txBody>
      </p:sp>
    </p:spTree>
    <p:extLst>
      <p:ext uri="{BB962C8B-B14F-4D97-AF65-F5344CB8AC3E}">
        <p14:creationId xmlns:p14="http://schemas.microsoft.com/office/powerpoint/2010/main" val="344924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dirty="0"/>
              <a:t>are 4 main ingredients</a:t>
            </a:r>
            <a:r>
              <a:rPr lang="en-US" baseline="0" dirty="0"/>
              <a:t> in e-liquid:</a:t>
            </a:r>
          </a:p>
          <a:p>
            <a:endParaRPr lang="en-US" baseline="0" dirty="0"/>
          </a:p>
          <a:p>
            <a:pPr marL="228600" indent="-228600">
              <a:buAutoNum type="arabicPeriod"/>
            </a:pPr>
            <a:r>
              <a:rPr lang="en-US" b="1" baseline="0" dirty="0"/>
              <a:t>Vegetable glycerin (VG) </a:t>
            </a:r>
            <a:r>
              <a:rPr lang="en-US" baseline="0" dirty="0"/>
              <a:t>– </a:t>
            </a:r>
            <a:r>
              <a:rPr lang="en-US" baseline="0" dirty="0" smtClean="0"/>
              <a:t>Syrupy, sweet liquid </a:t>
            </a:r>
            <a:r>
              <a:rPr lang="en-US" baseline="0" dirty="0"/>
              <a:t>used </a:t>
            </a:r>
            <a:r>
              <a:rPr lang="en-US" baseline="0" dirty="0" smtClean="0"/>
              <a:t>to emulsify or moisten food and cosmetic products. In e-liquid it helps to suspend </a:t>
            </a:r>
            <a:r>
              <a:rPr lang="en-US" baseline="0" dirty="0"/>
              <a:t>flavouring and nicotine </a:t>
            </a:r>
            <a:r>
              <a:rPr lang="en-US" baseline="0" dirty="0" smtClean="0"/>
              <a:t>particles. It </a:t>
            </a:r>
            <a:r>
              <a:rPr lang="en-US" baseline="0" dirty="0"/>
              <a:t>is considered safe to eat in small quantities but has not been proven safe to inhale when vaping.</a:t>
            </a:r>
          </a:p>
          <a:p>
            <a:pPr marL="228600" indent="-228600">
              <a:buAutoNum type="arabicPeriod"/>
            </a:pPr>
            <a:endParaRPr lang="en-US" baseline="0" dirty="0"/>
          </a:p>
          <a:p>
            <a:pPr marL="228600" indent="-228600">
              <a:buAutoNum type="arabicPeriod"/>
            </a:pPr>
            <a:r>
              <a:rPr lang="en-US" b="1" baseline="0" dirty="0"/>
              <a:t>Propylene glycol (PG) </a:t>
            </a:r>
            <a:r>
              <a:rPr lang="en-US" baseline="0" dirty="0"/>
              <a:t>– Colourless, </a:t>
            </a:r>
            <a:r>
              <a:rPr lang="en-US" baseline="0" dirty="0" err="1"/>
              <a:t>odourless</a:t>
            </a:r>
            <a:r>
              <a:rPr lang="en-US" baseline="0" dirty="0"/>
              <a:t> liquid </a:t>
            </a:r>
            <a:r>
              <a:rPr lang="en-US" baseline="0" dirty="0" smtClean="0"/>
              <a:t>that acts as a preservative, thickener or emulsifier in food products. It is also found in industrial products like antifreeze and paint. It’s </a:t>
            </a:r>
            <a:r>
              <a:rPr lang="en-US" baseline="0" dirty="0"/>
              <a:t>main function in e-liquid is to produce the white “cloud” that mimics cigarette smoke when a person exhales. This is also considered safe to eat in small quantities, but has not been proven safe to inhale when vaping.</a:t>
            </a:r>
          </a:p>
          <a:p>
            <a:pPr marL="228600" indent="-228600">
              <a:buAutoNum type="arabicPeriod"/>
            </a:pPr>
            <a:endParaRPr lang="en-US" baseline="0" dirty="0"/>
          </a:p>
          <a:p>
            <a:pPr marL="228600" indent="-228600">
              <a:buAutoNum type="arabicPeriod"/>
            </a:pPr>
            <a:r>
              <a:rPr lang="en-US" b="1" baseline="0" dirty="0"/>
              <a:t>Chemical </a:t>
            </a:r>
            <a:r>
              <a:rPr lang="en-US" b="1" baseline="0" dirty="0" err="1"/>
              <a:t>flavourings</a:t>
            </a:r>
            <a:r>
              <a:rPr lang="en-US" b="1" baseline="0" dirty="0"/>
              <a:t> </a:t>
            </a:r>
            <a:r>
              <a:rPr lang="en-US" baseline="0" dirty="0"/>
              <a:t>– </a:t>
            </a:r>
            <a:r>
              <a:rPr lang="en-US" baseline="0" dirty="0" smtClean="0"/>
              <a:t>E-liquid comes in thousands of flavours. Despite fancy ads </a:t>
            </a:r>
            <a:r>
              <a:rPr lang="en-US" baseline="0" dirty="0"/>
              <a:t>and labels showing pictures of delicious </a:t>
            </a:r>
            <a:r>
              <a:rPr lang="en-US" baseline="0" dirty="0" smtClean="0"/>
              <a:t>candy and fruit, all e-cigarette flavours are made from chemicals. These </a:t>
            </a:r>
            <a:r>
              <a:rPr lang="en-US" baseline="0" dirty="0"/>
              <a:t>chemicals are generally considered safe to eat, but have not be proven safe to inhale.</a:t>
            </a:r>
          </a:p>
          <a:p>
            <a:pPr marL="228600" indent="-228600">
              <a:buAutoNum type="arabicPeriod"/>
            </a:pPr>
            <a:endParaRPr lang="en-US" baseline="0" dirty="0"/>
          </a:p>
          <a:p>
            <a:pPr marL="228600" indent="-228600">
              <a:buAutoNum type="arabicPeriod"/>
            </a:pPr>
            <a:r>
              <a:rPr lang="en-US" b="1" baseline="0" dirty="0"/>
              <a:t>Nicotine</a:t>
            </a:r>
            <a:r>
              <a:rPr lang="en-US" baseline="0" dirty="0"/>
              <a:t> – This is the highly addictive drug that keeps users coming back for more. </a:t>
            </a:r>
            <a:r>
              <a:rPr lang="en-US" baseline="0" dirty="0" smtClean="0"/>
              <a:t>By turning nicotine into a salt, e-cigarette manufactures found a way to add a lot more of it to e-liquid compared to amounts found in cigarettes.</a:t>
            </a:r>
            <a:endParaRPr lang="en-US" baseline="0" dirty="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4</a:t>
            </a:fld>
            <a:endParaRPr lang="en-US"/>
          </a:p>
        </p:txBody>
      </p:sp>
    </p:spTree>
    <p:extLst>
      <p:ext uri="{BB962C8B-B14F-4D97-AF65-F5344CB8AC3E}">
        <p14:creationId xmlns:p14="http://schemas.microsoft.com/office/powerpoint/2010/main" val="350137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Seeing a combination of any of the following may indicate someone is vaping:</a:t>
            </a:r>
          </a:p>
          <a:p>
            <a:endParaRPr lang="en-US" dirty="0" smtClean="0"/>
          </a:p>
          <a:p>
            <a:pPr marL="171450" indent="-171450">
              <a:buFont typeface="Arial" panose="020B0604020202020204" pitchFamily="34" charset="0"/>
              <a:buChar char="•"/>
            </a:pPr>
            <a:r>
              <a:rPr lang="en-US" dirty="0" smtClean="0"/>
              <a:t>Smelling fruit/sweet smells</a:t>
            </a:r>
          </a:p>
          <a:p>
            <a:pPr marL="171450" indent="-171450">
              <a:buFont typeface="Arial" panose="020B0604020202020204" pitchFamily="34" charset="0"/>
              <a:buChar char="•"/>
            </a:pPr>
            <a:r>
              <a:rPr lang="en-US" dirty="0" smtClean="0"/>
              <a:t>Noticing unfamiliar USB drives or battery chargers</a:t>
            </a:r>
          </a:p>
          <a:p>
            <a:pPr marL="171450" indent="-171450">
              <a:buFont typeface="Arial" panose="020B0604020202020204" pitchFamily="34" charset="0"/>
              <a:buChar char="•"/>
            </a:pPr>
            <a:r>
              <a:rPr lang="en-US" dirty="0" smtClean="0"/>
              <a:t>Appears to be concealing something up a shirt sleeve</a:t>
            </a:r>
          </a:p>
          <a:p>
            <a:pPr marL="171450" indent="-171450">
              <a:buFont typeface="Arial" panose="020B0604020202020204" pitchFamily="34" charset="0"/>
              <a:buChar char="•"/>
            </a:pPr>
            <a:r>
              <a:rPr lang="en-US" dirty="0" smtClean="0"/>
              <a:t>Blood shot eyes</a:t>
            </a:r>
          </a:p>
          <a:p>
            <a:pPr marL="171450" indent="-171450">
              <a:buFont typeface="Arial" panose="020B0604020202020204" pitchFamily="34" charset="0"/>
              <a:buChar char="•"/>
            </a:pPr>
            <a:r>
              <a:rPr lang="en-US" dirty="0" smtClean="0"/>
              <a:t>Seeing small or large clouds of white aerosol</a:t>
            </a:r>
          </a:p>
          <a:p>
            <a:pPr marL="171450" indent="-171450">
              <a:buFont typeface="Arial" panose="020B0604020202020204" pitchFamily="34" charset="0"/>
              <a:buChar char="•"/>
            </a:pPr>
            <a:r>
              <a:rPr lang="en-US" dirty="0" smtClean="0"/>
              <a:t>Raising a shirt up over the face/mouth</a:t>
            </a:r>
            <a:endParaRPr lang="en-CA" dirty="0" smtClean="0"/>
          </a:p>
          <a:p>
            <a:pPr marL="0" indent="0">
              <a:buNone/>
            </a:pPr>
            <a:endParaRPr lang="en-CA" dirty="0" smtClean="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5</a:t>
            </a:fld>
            <a:endParaRPr lang="en-US"/>
          </a:p>
        </p:txBody>
      </p:sp>
    </p:spTree>
    <p:extLst>
      <p:ext uri="{BB962C8B-B14F-4D97-AF65-F5344CB8AC3E}">
        <p14:creationId xmlns:p14="http://schemas.microsoft.com/office/powerpoint/2010/main" val="171828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a:t>
            </a:r>
            <a:r>
              <a:rPr lang="en-US" baseline="0" dirty="0"/>
              <a:t> coming onto the market in the mid-2000’s e-cigarette use has grown at an explosive rate, especially among non-smokers and youth.</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Many people including parents and caregivers hear that vaping is less harmful than smoking cigarettes, but don’t recognize that vaping is not harm free.</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Between 2017 and 2019 there was a 112% increase in vaping among Canadian youth aged 16-19 (8.4% to 17.8%)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Between 2017 and 2019, past year e-cigarette use doubled among Ontario students in grades 7-12 (from 11% to 23%)/ (2)</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References:</a:t>
            </a:r>
            <a:endParaRPr lang="en-US" b="1" u="sng" baseline="0"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Hammond, D., </a:t>
            </a:r>
            <a:r>
              <a:rPr lang="en-US" sz="1200" b="0" i="0" kern="1200" dirty="0" err="1" smtClean="0">
                <a:solidFill>
                  <a:schemeClr val="tx1"/>
                </a:solidFill>
                <a:effectLst/>
                <a:latin typeface="+mn-lt"/>
                <a:ea typeface="+mn-ea"/>
                <a:cs typeface="+mn-cs"/>
              </a:rPr>
              <a:t>Rynard</a:t>
            </a:r>
            <a:r>
              <a:rPr lang="en-US" sz="1200" b="0" i="0" kern="1200" dirty="0" smtClean="0">
                <a:solidFill>
                  <a:schemeClr val="tx1"/>
                </a:solidFill>
                <a:effectLst/>
                <a:latin typeface="+mn-lt"/>
                <a:ea typeface="+mn-ea"/>
                <a:cs typeface="+mn-cs"/>
              </a:rPr>
              <a:t>, V. L., &amp; Reid, J. L. (2020). Changes in Prevalence of Vaping Among Youths in the United States, Canada, and England from 2017 to 2019. JAMA </a:t>
            </a:r>
            <a:r>
              <a:rPr lang="en-US" sz="1200" b="0" i="0" kern="1200" dirty="0" err="1" smtClean="0">
                <a:solidFill>
                  <a:schemeClr val="tx1"/>
                </a:solidFill>
                <a:effectLst/>
                <a:latin typeface="+mn-lt"/>
                <a:ea typeface="+mn-ea"/>
                <a:cs typeface="+mn-cs"/>
              </a:rPr>
              <a:t>paediatrics</a:t>
            </a:r>
            <a:r>
              <a:rPr lang="en-US" sz="1200" b="0" i="0" kern="1200" dirty="0" smtClean="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CA" sz="1200" b="0" i="0" kern="1200" dirty="0" err="1" smtClean="0">
                <a:solidFill>
                  <a:schemeClr val="tx1"/>
                </a:solidFill>
                <a:effectLst/>
                <a:latin typeface="+mn-lt"/>
                <a:ea typeface="+mn-ea"/>
                <a:cs typeface="+mn-cs"/>
              </a:rPr>
              <a:t>Boak</a:t>
            </a:r>
            <a:r>
              <a:rPr lang="en-CA" sz="1200" b="0" i="0" kern="1200" dirty="0" smtClean="0">
                <a:solidFill>
                  <a:schemeClr val="tx1"/>
                </a:solidFill>
                <a:effectLst/>
                <a:latin typeface="+mn-lt"/>
                <a:ea typeface="+mn-ea"/>
                <a:cs typeface="+mn-cs"/>
              </a:rPr>
              <a:t>, A., Elton-Marshall, T., Mann, R. E., &amp; Hamilton, H. A. (2020). Drug use among Ontario students, 1977-2019: Detailed findings from the Ontario Student Drug Use and Health Survey (OSDUHS). </a:t>
            </a:r>
            <a:r>
              <a:rPr lang="en-CA" sz="1200" b="0" i="1" kern="1200" dirty="0" smtClean="0">
                <a:solidFill>
                  <a:schemeClr val="tx1"/>
                </a:solidFill>
                <a:effectLst/>
                <a:latin typeface="+mn-lt"/>
                <a:ea typeface="+mn-ea"/>
                <a:cs typeface="+mn-cs"/>
              </a:rPr>
              <a:t>Toronto (ON): Centre for Addiction and Mental Health</a:t>
            </a:r>
            <a:r>
              <a:rPr lang="en-CA" sz="1200" b="0" i="0" kern="1200" dirty="0" smtClean="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6</a:t>
            </a:fld>
            <a:endParaRPr lang="en-US"/>
          </a:p>
        </p:txBody>
      </p:sp>
    </p:spTree>
    <p:extLst>
      <p:ext uri="{BB962C8B-B14F-4D97-AF65-F5344CB8AC3E}">
        <p14:creationId xmlns:p14="http://schemas.microsoft.com/office/powerpoint/2010/main" val="299569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E-cigarettes</a:t>
            </a:r>
            <a:r>
              <a:rPr lang="en-CA" sz="1200" b="0" i="0" u="none" strike="noStrike" kern="1200" dirty="0">
                <a:solidFill>
                  <a:schemeClr val="tx1"/>
                </a:solidFill>
                <a:effectLst/>
                <a:latin typeface="+mn-lt"/>
                <a:ea typeface="+mn-ea"/>
                <a:cs typeface="+mn-cs"/>
              </a:rPr>
              <a:t>, e-liquid and cartridges/pods in Canada are </a:t>
            </a:r>
            <a:r>
              <a:rPr lang="en-CA" sz="1200" b="0" i="0" u="none" strike="noStrike" kern="1200" dirty="0" smtClean="0">
                <a:solidFill>
                  <a:schemeClr val="tx1"/>
                </a:solidFill>
                <a:effectLst/>
                <a:latin typeface="+mn-lt"/>
                <a:ea typeface="+mn-ea"/>
                <a:cs typeface="+mn-cs"/>
              </a:rPr>
              <a:t>controlled</a:t>
            </a:r>
            <a:r>
              <a:rPr lang="en-CA" sz="1200" b="0" i="0" u="none" strike="noStrike" kern="1200" baseline="0" dirty="0" smtClean="0">
                <a:solidFill>
                  <a:schemeClr val="tx1"/>
                </a:solidFill>
                <a:effectLst/>
                <a:latin typeface="+mn-lt"/>
                <a:ea typeface="+mn-ea"/>
                <a:cs typeface="+mn-cs"/>
              </a:rPr>
              <a:t> by</a:t>
            </a:r>
            <a:r>
              <a:rPr lang="en-CA" sz="1200" b="0" i="0" u="none" strike="noStrike" kern="1200" dirty="0" smtClean="0">
                <a:solidFill>
                  <a:schemeClr val="tx1"/>
                </a:solidFill>
                <a:effectLst/>
                <a:latin typeface="+mn-lt"/>
                <a:ea typeface="+mn-ea"/>
                <a:cs typeface="+mn-cs"/>
              </a:rPr>
              <a:t> federal </a:t>
            </a:r>
            <a:r>
              <a:rPr lang="en-CA" sz="1200" b="0" i="0" u="none" strike="noStrike" kern="1200" dirty="0">
                <a:solidFill>
                  <a:schemeClr val="tx1"/>
                </a:solidFill>
                <a:effectLst/>
                <a:latin typeface="+mn-lt"/>
                <a:ea typeface="+mn-ea"/>
                <a:cs typeface="+mn-cs"/>
              </a:rPr>
              <a:t>and provincial restrictions</a:t>
            </a:r>
            <a:r>
              <a:rPr lang="en-CA" sz="1200" b="0" i="0" u="none" strike="noStrike" kern="1200" dirty="0" smtClean="0">
                <a:solidFill>
                  <a:schemeClr val="tx1"/>
                </a:solidFill>
                <a:effectLst/>
                <a:latin typeface="+mn-lt"/>
                <a:ea typeface="+mn-ea"/>
                <a:cs typeface="+mn-cs"/>
              </a:rPr>
              <a:t>.</a:t>
            </a:r>
          </a:p>
          <a:p>
            <a:pPr marL="171450" indent="-171450">
              <a:lnSpc>
                <a:spcPct val="100000"/>
              </a:lnSpc>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Few</a:t>
            </a:r>
            <a:r>
              <a:rPr lang="en-US" sz="1200" b="0" i="0" u="none" strike="noStrike" kern="1200" baseline="0" dirty="0" smtClean="0">
                <a:solidFill>
                  <a:schemeClr val="tx1"/>
                </a:solidFill>
                <a:effectLst/>
                <a:latin typeface="+mn-lt"/>
                <a:ea typeface="+mn-ea"/>
                <a:cs typeface="+mn-cs"/>
              </a:rPr>
              <a:t> regulations were placed on these products when they first came on the market.</a:t>
            </a:r>
            <a:endParaRPr lang="en-CA" sz="1200" b="0" i="0" u="none" strike="noStrike" kern="1200" dirty="0" smtClean="0">
              <a:solidFill>
                <a:schemeClr val="tx1"/>
              </a:solidFill>
              <a:effectLst/>
              <a:latin typeface="+mn-lt"/>
              <a:ea typeface="+mn-ea"/>
              <a:cs typeface="+mn-cs"/>
            </a:endParaRPr>
          </a:p>
          <a:p>
            <a:pPr marL="171450" indent="-171450">
              <a:lnSpc>
                <a:spcPct val="100000"/>
              </a:lnSpc>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However, as more is learned about the effects of using e-cigarettes, more measures are being put</a:t>
            </a:r>
            <a:r>
              <a:rPr lang="en-US" sz="1200" b="0" i="0" u="none" strike="noStrike" kern="1200" baseline="0" dirty="0" smtClean="0">
                <a:solidFill>
                  <a:schemeClr val="tx1"/>
                </a:solidFill>
                <a:effectLst/>
                <a:latin typeface="+mn-lt"/>
                <a:ea typeface="+mn-ea"/>
                <a:cs typeface="+mn-cs"/>
              </a:rPr>
              <a:t> into place in order to protect people, especially youth.</a:t>
            </a:r>
          </a:p>
          <a:p>
            <a:pPr marL="171450" indent="-171450">
              <a:lnSpc>
                <a:spcPct val="100000"/>
              </a:lnSpc>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For example, as of July 2020, the labels of all vaping products must now include:</a:t>
            </a:r>
          </a:p>
          <a:p>
            <a:pPr marL="628650" lvl="1" indent="-171450">
              <a:lnSpc>
                <a:spcPct val="100000"/>
              </a:lnSpc>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A list of ingredients</a:t>
            </a:r>
          </a:p>
          <a:p>
            <a:pPr marL="628650" lvl="1" indent="-171450">
              <a:lnSpc>
                <a:spcPct val="100000"/>
              </a:lnSpc>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Standardized health warnings</a:t>
            </a:r>
          </a:p>
          <a:p>
            <a:pPr marL="628650" lvl="1" indent="-171450">
              <a:lnSpc>
                <a:spcPct val="100000"/>
              </a:lnSpc>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A standard nicotine statement</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69F988-8291-D446-8524-BA1D6A889AF6}" type="slidenum">
              <a:rPr lang="en-US" smtClean="0"/>
              <a:t>7</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E-cigarettes may be less harmful than cigarettes</a:t>
            </a:r>
            <a:r>
              <a:rPr lang="en-US" baseline="0" dirty="0" smtClean="0"/>
              <a:t> (8), but safer than cigarettes does not mean safe, especially when it comes to someone who has never smoked.</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New information and research about vaping is constantly emerging and will continue to change as time goes on.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For people who do not smoke, vaping is not a safe or healthy addiction to start. </a:t>
            </a:r>
            <a:endParaRPr lang="en-US" dirty="0" smtClean="0"/>
          </a:p>
          <a:p>
            <a:endParaRPr lang="en-US" baseline="0" dirty="0"/>
          </a:p>
          <a:p>
            <a:r>
              <a:rPr lang="en-US" b="1" u="sng" baseline="0" dirty="0" smtClean="0"/>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8. </a:t>
            </a:r>
            <a:r>
              <a:rPr lang="en-US" sz="1200" b="0" i="0" kern="1200" dirty="0" smtClean="0">
                <a:solidFill>
                  <a:schemeClr val="tx1"/>
                </a:solidFill>
                <a:effectLst/>
                <a:latin typeface="+mn-lt"/>
                <a:ea typeface="+mn-ea"/>
                <a:cs typeface="+mn-cs"/>
              </a:rPr>
              <a:t>The National Academies of Science and Engineering. (2018). </a:t>
            </a:r>
            <a:r>
              <a:rPr lang="en-US" sz="1200" b="0" i="1" kern="1200" dirty="0" smtClean="0">
                <a:solidFill>
                  <a:schemeClr val="tx1"/>
                </a:solidFill>
                <a:effectLst/>
                <a:latin typeface="+mn-lt"/>
                <a:ea typeface="+mn-ea"/>
                <a:cs typeface="+mn-cs"/>
              </a:rPr>
              <a:t>Public health consequences of e-cigarettes</a:t>
            </a:r>
            <a:r>
              <a:rPr lang="en-US" sz="1200" b="0" i="0" kern="1200" dirty="0" smtClean="0">
                <a:solidFill>
                  <a:schemeClr val="tx1"/>
                </a:solidFill>
                <a:effectLst/>
                <a:latin typeface="+mn-lt"/>
                <a:ea typeface="+mn-ea"/>
                <a:cs typeface="+mn-cs"/>
              </a:rPr>
              <a:t>. Retrieved from </a:t>
            </a:r>
            <a:r>
              <a:rPr lang="en-US" sz="1200" b="1" i="0" u="none" strike="noStrike" kern="1200" dirty="0" smtClean="0">
                <a:solidFill>
                  <a:schemeClr val="tx1"/>
                </a:solidFill>
                <a:effectLst/>
                <a:latin typeface="+mn-lt"/>
                <a:ea typeface="+mn-ea"/>
                <a:cs typeface="+mn-cs"/>
                <a:hlinkClick r:id="rId3"/>
              </a:rPr>
              <a:t>http://nationalacademies.org/hmd/Reports/2018/public-health-consequences-of-ecigarettes.aspx</a:t>
            </a:r>
            <a:endParaRPr lang="en-US" sz="1200" b="0" i="0" kern="1200" dirty="0" smtClean="0">
              <a:solidFill>
                <a:schemeClr val="tx1"/>
              </a:solidFill>
              <a:effectLst/>
              <a:latin typeface="+mn-lt"/>
              <a:ea typeface="+mn-ea"/>
              <a:cs typeface="+mn-cs"/>
            </a:endParaRPr>
          </a:p>
          <a:p>
            <a:endParaRPr lang="en-US" u="none"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8</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Exposure to nicotine and other chemicals in e-cigarettes can damage the lungs. (15)</a:t>
            </a:r>
          </a:p>
          <a:p>
            <a:pPr marL="171450" indent="-171450">
              <a:buFontTx/>
              <a:buChar char="-"/>
            </a:pPr>
            <a:endParaRPr lang="en-US" baseline="0" dirty="0" smtClean="0"/>
          </a:p>
          <a:p>
            <a:pPr marL="171450" indent="-171450">
              <a:buFont typeface="Arial" panose="020B0604020202020204" pitchFamily="34" charset="0"/>
              <a:buChar char="•"/>
            </a:pPr>
            <a:r>
              <a:rPr lang="en-US" baseline="0" dirty="0" smtClean="0"/>
              <a:t>Lung damage caused by e-cigarettes is similar to damage caused by cigarettes. (16), (17), (18), (19), (20).</a:t>
            </a:r>
          </a:p>
          <a:p>
            <a:pPr marL="171450" indent="-171450">
              <a:buFontTx/>
              <a:buChar char="-"/>
            </a:pPr>
            <a:endParaRPr lang="en-US" baseline="0" dirty="0" smtClean="0"/>
          </a:p>
          <a:p>
            <a:pPr marL="171450" indent="-171450">
              <a:buFont typeface="Arial" panose="020B0604020202020204" pitchFamily="34" charset="0"/>
              <a:buChar char="•"/>
            </a:pPr>
            <a:r>
              <a:rPr lang="en-US" baseline="0" dirty="0" smtClean="0"/>
              <a:t>The aerosol made by e-cigarettes contains small particles and chemicals, none of which belong in the lungs or body.</a:t>
            </a:r>
          </a:p>
          <a:p>
            <a:pPr marL="171450" indent="-171450">
              <a:buFontTx/>
              <a:buChar cha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Particles in the aerosol can worsen existing lung conditions, making it hard to breath and cause ear, eye and throat irritation (4). </a:t>
            </a:r>
          </a:p>
          <a:p>
            <a:pPr marL="0" indent="0">
              <a:buFontTx/>
              <a:buNone/>
            </a:pPr>
            <a:endParaRPr lang="en-US" baseline="0" dirty="0" smtClean="0"/>
          </a:p>
          <a:p>
            <a:pPr marL="0" indent="0">
              <a:buFontTx/>
              <a:buNone/>
            </a:pPr>
            <a:r>
              <a:rPr lang="en-US" b="1" u="sng" baseline="0" dirty="0" smtClean="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4. Government of Canada. (2019). Consider the consequences of vaping. Retrieved from </a:t>
            </a:r>
            <a:r>
              <a:rPr lang="en-US" sz="1200" b="1" i="0" u="none" strike="noStrike" kern="1200" dirty="0" smtClean="0">
                <a:solidFill>
                  <a:schemeClr val="tx1"/>
                </a:solidFill>
                <a:effectLst/>
                <a:latin typeface="+mn-lt"/>
                <a:ea typeface="+mn-ea"/>
                <a:cs typeface="+mn-cs"/>
                <a:hlinkClick r:id="rId3"/>
              </a:rPr>
              <a:t>http://www.canada.ca/en/services/health/campaigns/vaping.html</a:t>
            </a:r>
            <a:endParaRPr lang="en-CA"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15. </a:t>
            </a:r>
            <a:r>
              <a:rPr lang="en-US" sz="1200" b="0" i="0" kern="1200" dirty="0" err="1" smtClean="0">
                <a:solidFill>
                  <a:schemeClr val="tx1"/>
                </a:solidFill>
                <a:effectLst/>
                <a:latin typeface="+mn-lt"/>
                <a:ea typeface="+mn-ea"/>
                <a:cs typeface="+mn-cs"/>
              </a:rPr>
              <a:t>Hamberger</a:t>
            </a:r>
            <a:r>
              <a:rPr lang="en-US" sz="1200" b="0" i="0" kern="1200" dirty="0" smtClean="0">
                <a:solidFill>
                  <a:schemeClr val="tx1"/>
                </a:solidFill>
                <a:effectLst/>
                <a:latin typeface="+mn-lt"/>
                <a:ea typeface="+mn-ea"/>
                <a:cs typeface="+mn-cs"/>
              </a:rPr>
              <a:t>, E. S., &amp; Halpern-</a:t>
            </a:r>
            <a:r>
              <a:rPr lang="en-US" sz="1200" b="0" i="0" kern="1200" dirty="0" err="1" smtClean="0">
                <a:solidFill>
                  <a:schemeClr val="tx1"/>
                </a:solidFill>
                <a:effectLst/>
                <a:latin typeface="+mn-lt"/>
                <a:ea typeface="+mn-ea"/>
                <a:cs typeface="+mn-cs"/>
              </a:rPr>
              <a:t>Felsher</a:t>
            </a:r>
            <a:r>
              <a:rPr lang="en-US" sz="1200" b="0" i="0" kern="1200" dirty="0" smtClean="0">
                <a:solidFill>
                  <a:schemeClr val="tx1"/>
                </a:solidFill>
                <a:effectLst/>
                <a:latin typeface="+mn-lt"/>
                <a:ea typeface="+mn-ea"/>
                <a:cs typeface="+mn-cs"/>
              </a:rPr>
              <a:t>, B. (2020). Vaping in adolescents: epidemiology and respiratory harm. </a:t>
            </a:r>
            <a:r>
              <a:rPr lang="en-US" sz="1200" b="0" i="1" kern="1200" dirty="0" smtClean="0">
                <a:solidFill>
                  <a:schemeClr val="tx1"/>
                </a:solidFill>
                <a:effectLst/>
                <a:latin typeface="+mn-lt"/>
                <a:ea typeface="+mn-ea"/>
                <a:cs typeface="+mn-cs"/>
              </a:rPr>
              <a:t>Current Opinion in Pediatrics</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32</a:t>
            </a:r>
            <a:r>
              <a:rPr lang="en-US" sz="1200" b="0" i="0" kern="1200" dirty="0" smtClean="0">
                <a:solidFill>
                  <a:schemeClr val="tx1"/>
                </a:solidFill>
                <a:effectLst/>
                <a:latin typeface="+mn-lt"/>
                <a:ea typeface="+mn-ea"/>
                <a:cs typeface="+mn-cs"/>
              </a:rPr>
              <a:t>(3), 378-383.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smtClean="0"/>
              <a:t>16.</a:t>
            </a:r>
            <a:r>
              <a:rPr lang="en-CA" sz="1200" b="0" i="0" kern="1200" dirty="0" smtClean="0">
                <a:solidFill>
                  <a:schemeClr val="tx1"/>
                </a:solidFill>
                <a:effectLst/>
                <a:latin typeface="+mn-lt"/>
                <a:ea typeface="+mn-ea"/>
                <a:cs typeface="+mn-cs"/>
              </a:rPr>
              <a:t> Ghosh, A., Coakley, R. D., </a:t>
            </a:r>
            <a:r>
              <a:rPr lang="en-CA" sz="1200" b="0" i="0" kern="1200" dirty="0" err="1" smtClean="0">
                <a:solidFill>
                  <a:schemeClr val="tx1"/>
                </a:solidFill>
                <a:effectLst/>
                <a:latin typeface="+mn-lt"/>
                <a:ea typeface="+mn-ea"/>
                <a:cs typeface="+mn-cs"/>
              </a:rPr>
              <a:t>Ghio</a:t>
            </a:r>
            <a:r>
              <a:rPr lang="en-CA" sz="1200" b="0" i="0" kern="1200" dirty="0" smtClean="0">
                <a:solidFill>
                  <a:schemeClr val="tx1"/>
                </a:solidFill>
                <a:effectLst/>
                <a:latin typeface="+mn-lt"/>
                <a:ea typeface="+mn-ea"/>
                <a:cs typeface="+mn-cs"/>
              </a:rPr>
              <a:t>, A. J., </a:t>
            </a:r>
            <a:r>
              <a:rPr lang="en-CA" sz="1200" b="0" i="0" kern="1200" dirty="0" err="1" smtClean="0">
                <a:solidFill>
                  <a:schemeClr val="tx1"/>
                </a:solidFill>
                <a:effectLst/>
                <a:latin typeface="+mn-lt"/>
                <a:ea typeface="+mn-ea"/>
                <a:cs typeface="+mn-cs"/>
              </a:rPr>
              <a:t>Muhlebach</a:t>
            </a:r>
            <a:r>
              <a:rPr lang="en-CA" sz="1200" b="0" i="0" kern="1200" dirty="0" smtClean="0">
                <a:solidFill>
                  <a:schemeClr val="tx1"/>
                </a:solidFill>
                <a:effectLst/>
                <a:latin typeface="+mn-lt"/>
                <a:ea typeface="+mn-ea"/>
                <a:cs typeface="+mn-cs"/>
              </a:rPr>
              <a:t>, M. S., Esther Jr, C. R., Alexis, N. E., &amp; </a:t>
            </a:r>
            <a:r>
              <a:rPr lang="en-CA" sz="1200" b="0" i="0" kern="1200" dirty="0" err="1" smtClean="0">
                <a:solidFill>
                  <a:schemeClr val="tx1"/>
                </a:solidFill>
                <a:effectLst/>
                <a:latin typeface="+mn-lt"/>
                <a:ea typeface="+mn-ea"/>
                <a:cs typeface="+mn-cs"/>
              </a:rPr>
              <a:t>Tarran</a:t>
            </a:r>
            <a:r>
              <a:rPr lang="en-CA" sz="1200" b="0" i="0" kern="1200" dirty="0" smtClean="0">
                <a:solidFill>
                  <a:schemeClr val="tx1"/>
                </a:solidFill>
                <a:effectLst/>
                <a:latin typeface="+mn-lt"/>
                <a:ea typeface="+mn-ea"/>
                <a:cs typeface="+mn-cs"/>
              </a:rPr>
              <a:t>, R. (2019). Chronic e-cigarette use increases neutrophil elastase and matrix metalloprotease levels in the lung. </a:t>
            </a:r>
            <a:r>
              <a:rPr lang="en-CA" sz="1200" b="0" i="1" kern="1200" dirty="0" smtClean="0">
                <a:solidFill>
                  <a:schemeClr val="tx1"/>
                </a:solidFill>
                <a:effectLst/>
                <a:latin typeface="+mn-lt"/>
                <a:ea typeface="+mn-ea"/>
                <a:cs typeface="+mn-cs"/>
              </a:rPr>
              <a:t>American journal of respiratory and critical care medicine</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200</a:t>
            </a:r>
            <a:r>
              <a:rPr lang="en-CA" sz="1200" b="0" i="0" kern="1200" dirty="0" smtClean="0">
                <a:solidFill>
                  <a:schemeClr val="tx1"/>
                </a:solidFill>
                <a:effectLst/>
                <a:latin typeface="+mn-lt"/>
                <a:ea typeface="+mn-ea"/>
                <a:cs typeface="+mn-cs"/>
              </a:rPr>
              <a:t>(11), 1392-1401.</a:t>
            </a:r>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smtClean="0"/>
              <a:t>17. </a:t>
            </a:r>
            <a:r>
              <a:rPr lang="en-CA" sz="1200" b="0" i="0" kern="1200" dirty="0" err="1" smtClean="0">
                <a:solidFill>
                  <a:schemeClr val="tx1"/>
                </a:solidFill>
                <a:effectLst/>
                <a:latin typeface="+mn-lt"/>
                <a:ea typeface="+mn-ea"/>
                <a:cs typeface="+mn-cs"/>
              </a:rPr>
              <a:t>Reinikovaite</a:t>
            </a:r>
            <a:r>
              <a:rPr lang="en-CA" sz="1200" b="0" i="0" kern="1200" dirty="0" smtClean="0">
                <a:solidFill>
                  <a:schemeClr val="tx1"/>
                </a:solidFill>
                <a:effectLst/>
                <a:latin typeface="+mn-lt"/>
                <a:ea typeface="+mn-ea"/>
                <a:cs typeface="+mn-cs"/>
              </a:rPr>
              <a:t>, V., Rodriguez, I. E., </a:t>
            </a:r>
            <a:r>
              <a:rPr lang="en-CA" sz="1200" b="0" i="0" kern="1200" dirty="0" err="1" smtClean="0">
                <a:solidFill>
                  <a:schemeClr val="tx1"/>
                </a:solidFill>
                <a:effectLst/>
                <a:latin typeface="+mn-lt"/>
                <a:ea typeface="+mn-ea"/>
                <a:cs typeface="+mn-cs"/>
              </a:rPr>
              <a:t>Karoor</a:t>
            </a:r>
            <a:r>
              <a:rPr lang="en-CA" sz="1200" b="0" i="0" kern="1200" dirty="0" smtClean="0">
                <a:solidFill>
                  <a:schemeClr val="tx1"/>
                </a:solidFill>
                <a:effectLst/>
                <a:latin typeface="+mn-lt"/>
                <a:ea typeface="+mn-ea"/>
                <a:cs typeface="+mn-cs"/>
              </a:rPr>
              <a:t>, V., Rau, A., Trinh, B. B., </a:t>
            </a:r>
            <a:r>
              <a:rPr lang="en-CA" sz="1200" b="0" i="0" kern="1200" dirty="0" err="1" smtClean="0">
                <a:solidFill>
                  <a:schemeClr val="tx1"/>
                </a:solidFill>
                <a:effectLst/>
                <a:latin typeface="+mn-lt"/>
                <a:ea typeface="+mn-ea"/>
                <a:cs typeface="+mn-cs"/>
              </a:rPr>
              <a:t>Deleyiannis</a:t>
            </a:r>
            <a:r>
              <a:rPr lang="en-CA" sz="1200" b="0" i="0" kern="1200" dirty="0" smtClean="0">
                <a:solidFill>
                  <a:schemeClr val="tx1"/>
                </a:solidFill>
                <a:effectLst/>
                <a:latin typeface="+mn-lt"/>
                <a:ea typeface="+mn-ea"/>
                <a:cs typeface="+mn-cs"/>
              </a:rPr>
              <a:t>, F. W., &amp; </a:t>
            </a:r>
            <a:r>
              <a:rPr lang="en-CA" sz="1200" b="0" i="0" kern="1200" dirty="0" err="1" smtClean="0">
                <a:solidFill>
                  <a:schemeClr val="tx1"/>
                </a:solidFill>
                <a:effectLst/>
                <a:latin typeface="+mn-lt"/>
                <a:ea typeface="+mn-ea"/>
                <a:cs typeface="+mn-cs"/>
              </a:rPr>
              <a:t>Taraseviciene</a:t>
            </a:r>
            <a:r>
              <a:rPr lang="en-CA" sz="1200" b="0" i="0" kern="1200" dirty="0" smtClean="0">
                <a:solidFill>
                  <a:schemeClr val="tx1"/>
                </a:solidFill>
                <a:effectLst/>
                <a:latin typeface="+mn-lt"/>
                <a:ea typeface="+mn-ea"/>
                <a:cs typeface="+mn-cs"/>
              </a:rPr>
              <a:t>-Stewart, L. (2018). The effects of electronic cigarette vapour on the lung: direct comparison to tobacco smoke. </a:t>
            </a:r>
            <a:r>
              <a:rPr lang="en-CA" sz="1200" b="0" i="1" kern="1200" dirty="0" smtClean="0">
                <a:solidFill>
                  <a:schemeClr val="tx1"/>
                </a:solidFill>
                <a:effectLst/>
                <a:latin typeface="+mn-lt"/>
                <a:ea typeface="+mn-ea"/>
                <a:cs typeface="+mn-cs"/>
              </a:rPr>
              <a:t>European Respiratory Journal</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51</a:t>
            </a:r>
            <a:r>
              <a:rPr lang="en-CA" sz="1200" b="0" i="0" kern="1200" dirty="0" smtClean="0">
                <a:solidFill>
                  <a:schemeClr val="tx1"/>
                </a:solidFill>
                <a:effectLst/>
                <a:latin typeface="+mn-lt"/>
                <a:ea typeface="+mn-ea"/>
                <a:cs typeface="+mn-cs"/>
              </a:rPr>
              <a:t>(4).</a:t>
            </a:r>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smtClean="0"/>
              <a:t>18. </a:t>
            </a:r>
            <a:r>
              <a:rPr lang="en-CA" sz="1200" b="0" i="0" kern="1200" dirty="0" err="1" smtClean="0">
                <a:solidFill>
                  <a:schemeClr val="tx1"/>
                </a:solidFill>
                <a:effectLst/>
                <a:latin typeface="+mn-lt"/>
                <a:ea typeface="+mn-ea"/>
                <a:cs typeface="+mn-cs"/>
              </a:rPr>
              <a:t>Reidel</a:t>
            </a:r>
            <a:r>
              <a:rPr lang="en-CA" sz="1200" b="0" i="0" kern="1200" dirty="0" smtClean="0">
                <a:solidFill>
                  <a:schemeClr val="tx1"/>
                </a:solidFill>
                <a:effectLst/>
                <a:latin typeface="+mn-lt"/>
                <a:ea typeface="+mn-ea"/>
                <a:cs typeface="+mn-cs"/>
              </a:rPr>
              <a:t>, B., </a:t>
            </a:r>
            <a:r>
              <a:rPr lang="en-CA" sz="1200" b="0" i="0" kern="1200" dirty="0" err="1" smtClean="0">
                <a:solidFill>
                  <a:schemeClr val="tx1"/>
                </a:solidFill>
                <a:effectLst/>
                <a:latin typeface="+mn-lt"/>
                <a:ea typeface="+mn-ea"/>
                <a:cs typeface="+mn-cs"/>
              </a:rPr>
              <a:t>Radicioni</a:t>
            </a:r>
            <a:r>
              <a:rPr lang="en-CA" sz="1200" b="0" i="0" kern="1200" dirty="0" smtClean="0">
                <a:solidFill>
                  <a:schemeClr val="tx1"/>
                </a:solidFill>
                <a:effectLst/>
                <a:latin typeface="+mn-lt"/>
                <a:ea typeface="+mn-ea"/>
                <a:cs typeface="+mn-cs"/>
              </a:rPr>
              <a:t>, G., Clapp, P. W., Ford, A. A., </a:t>
            </a:r>
            <a:r>
              <a:rPr lang="en-CA" sz="1200" b="0" i="0" kern="1200" dirty="0" err="1" smtClean="0">
                <a:solidFill>
                  <a:schemeClr val="tx1"/>
                </a:solidFill>
                <a:effectLst/>
                <a:latin typeface="+mn-lt"/>
                <a:ea typeface="+mn-ea"/>
                <a:cs typeface="+mn-cs"/>
              </a:rPr>
              <a:t>Abdelwahab</a:t>
            </a:r>
            <a:r>
              <a:rPr lang="en-CA" sz="1200" b="0" i="0" kern="1200" dirty="0" smtClean="0">
                <a:solidFill>
                  <a:schemeClr val="tx1"/>
                </a:solidFill>
                <a:effectLst/>
                <a:latin typeface="+mn-lt"/>
                <a:ea typeface="+mn-ea"/>
                <a:cs typeface="+mn-cs"/>
              </a:rPr>
              <a:t>, S., </a:t>
            </a:r>
            <a:r>
              <a:rPr lang="en-CA" sz="1200" b="0" i="0" kern="1200" dirty="0" err="1" smtClean="0">
                <a:solidFill>
                  <a:schemeClr val="tx1"/>
                </a:solidFill>
                <a:effectLst/>
                <a:latin typeface="+mn-lt"/>
                <a:ea typeface="+mn-ea"/>
                <a:cs typeface="+mn-cs"/>
              </a:rPr>
              <a:t>Rebuli</a:t>
            </a:r>
            <a:r>
              <a:rPr lang="en-CA" sz="1200" b="0" i="0" kern="1200" dirty="0" smtClean="0">
                <a:solidFill>
                  <a:schemeClr val="tx1"/>
                </a:solidFill>
                <a:effectLst/>
                <a:latin typeface="+mn-lt"/>
                <a:ea typeface="+mn-ea"/>
                <a:cs typeface="+mn-cs"/>
              </a:rPr>
              <a:t>, M. E., … &amp; </a:t>
            </a:r>
            <a:r>
              <a:rPr lang="en-CA" sz="1200" b="0" i="0" kern="1200" dirty="0" err="1" smtClean="0">
                <a:solidFill>
                  <a:schemeClr val="tx1"/>
                </a:solidFill>
                <a:effectLst/>
                <a:latin typeface="+mn-lt"/>
                <a:ea typeface="+mn-ea"/>
                <a:cs typeface="+mn-cs"/>
              </a:rPr>
              <a:t>Kesimer</a:t>
            </a:r>
            <a:r>
              <a:rPr lang="en-CA" sz="1200" b="0" i="0" kern="1200" dirty="0" smtClean="0">
                <a:solidFill>
                  <a:schemeClr val="tx1"/>
                </a:solidFill>
                <a:effectLst/>
                <a:latin typeface="+mn-lt"/>
                <a:ea typeface="+mn-ea"/>
                <a:cs typeface="+mn-cs"/>
              </a:rPr>
              <a:t>, M. (2018). E-cigarette use causes a unique innate immune response in the lung, involving increased neutrophilic activation and altered mucin secretion. </a:t>
            </a:r>
            <a:r>
              <a:rPr lang="en-CA" sz="1200" b="0" i="1" kern="1200" dirty="0" smtClean="0">
                <a:solidFill>
                  <a:schemeClr val="tx1"/>
                </a:solidFill>
                <a:effectLst/>
                <a:latin typeface="+mn-lt"/>
                <a:ea typeface="+mn-ea"/>
                <a:cs typeface="+mn-cs"/>
              </a:rPr>
              <a:t>American journal of respiratory and critical care medicine</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197</a:t>
            </a:r>
            <a:r>
              <a:rPr lang="en-CA" sz="1200" b="0" i="0" kern="1200" dirty="0" smtClean="0">
                <a:solidFill>
                  <a:schemeClr val="tx1"/>
                </a:solidFill>
                <a:effectLst/>
                <a:latin typeface="+mn-lt"/>
                <a:ea typeface="+mn-ea"/>
                <a:cs typeface="+mn-cs"/>
              </a:rPr>
              <a:t>(4), 492-501.</a:t>
            </a:r>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smtClean="0"/>
              <a:t>19.</a:t>
            </a:r>
            <a:r>
              <a:rPr lang="en-US" sz="1200" b="0" i="0" kern="1200" dirty="0" smtClean="0">
                <a:solidFill>
                  <a:schemeClr val="tx1"/>
                </a:solidFill>
                <a:effectLst/>
                <a:latin typeface="+mn-lt"/>
                <a:ea typeface="+mn-ea"/>
                <a:cs typeface="+mn-cs"/>
              </a:rPr>
              <a:t> Tanya Lewis. Smoking or Vaping May Increase the Risk of Severe Coronavirus Infection. Scientific </a:t>
            </a:r>
            <a:r>
              <a:rPr lang="en-US" sz="1200" b="0" i="0" kern="1200" dirty="0" err="1" smtClean="0">
                <a:solidFill>
                  <a:schemeClr val="tx1"/>
                </a:solidFill>
                <a:effectLst/>
                <a:latin typeface="+mn-lt"/>
                <a:ea typeface="+mn-ea"/>
                <a:cs typeface="+mn-cs"/>
              </a:rPr>
              <a:t>American.https</a:t>
            </a:r>
            <a:r>
              <a:rPr lang="en-US" sz="1200" b="0" i="0" kern="1200" dirty="0" smtClean="0">
                <a:solidFill>
                  <a:schemeClr val="tx1"/>
                </a:solidFill>
                <a:effectLst/>
                <a:latin typeface="+mn-lt"/>
                <a:ea typeface="+mn-ea"/>
                <a:cs typeface="+mn-cs"/>
              </a:rPr>
              <a:t>://www.scientificamerican.com/article/smoking-orvaping-may-increase-the-risk-of-a-severe-coronavirus-infection1/.Published March 17, 2020. Accessed March 30, 2020.</a:t>
            </a:r>
            <a:r>
              <a:rPr lang="en-US" u="none"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smtClean="0"/>
              <a:t>20. </a:t>
            </a:r>
            <a:r>
              <a:rPr lang="en-US" sz="1200" b="0" i="0" kern="1200" dirty="0" smtClean="0">
                <a:solidFill>
                  <a:schemeClr val="tx1"/>
                </a:solidFill>
                <a:effectLst/>
                <a:latin typeface="+mn-lt"/>
                <a:ea typeface="+mn-ea"/>
                <a:cs typeface="+mn-cs"/>
              </a:rPr>
              <a:t>The Ontario Tobacco Research Unit. Are Smokers and Vapers at Higher Risk of COVID19 Infection? https://www.otru.org/wpcontent/uploads/2020/03/otru_covidfaqs_mar2020.pdf. Published March 30, 2020. Accessed April 2, 2020.</a:t>
            </a:r>
          </a:p>
          <a:p>
            <a:pPr marL="0" indent="0">
              <a:buFontTx/>
              <a:buNone/>
            </a:pPr>
            <a:endParaRPr lang="en-US" u="none" dirty="0" smtClean="0"/>
          </a:p>
          <a:p>
            <a:pPr marL="0" indent="0">
              <a:buFontTx/>
              <a:buNone/>
            </a:pPr>
            <a:endParaRPr lang="en-CA" u="none" dirty="0"/>
          </a:p>
        </p:txBody>
      </p:sp>
      <p:sp>
        <p:nvSpPr>
          <p:cNvPr id="4" name="Slide Number Placeholder 3"/>
          <p:cNvSpPr>
            <a:spLocks noGrp="1"/>
          </p:cNvSpPr>
          <p:nvPr>
            <p:ph type="sldNum" sz="quarter" idx="10"/>
          </p:nvPr>
        </p:nvSpPr>
        <p:spPr/>
        <p:txBody>
          <a:bodyPr/>
          <a:lstStyle/>
          <a:p>
            <a:fld id="{7369F988-8291-D446-8524-BA1D6A889AF6}" type="slidenum">
              <a:rPr lang="en-US" smtClean="0"/>
              <a:t>9</a:t>
            </a:fld>
            <a:endParaRPr lang="en-US"/>
          </a:p>
        </p:txBody>
      </p:sp>
    </p:spTree>
    <p:extLst>
      <p:ext uri="{BB962C8B-B14F-4D97-AF65-F5344CB8AC3E}">
        <p14:creationId xmlns:p14="http://schemas.microsoft.com/office/powerpoint/2010/main" val="74054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Vaping can increase the risk of having a heart attack and using both cigarettes and e-cigarettes increases the risk even more. (3)</a:t>
            </a:r>
          </a:p>
          <a:p>
            <a:pPr marL="171450" indent="-171450">
              <a:buFontTx/>
              <a:buChar char="-"/>
            </a:pPr>
            <a:endParaRPr lang="en-US" baseline="0" dirty="0" smtClean="0"/>
          </a:p>
          <a:p>
            <a:pPr marL="171450" indent="-171450">
              <a:buFont typeface="Arial" panose="020B0604020202020204" pitchFamily="34" charset="0"/>
              <a:buChar char="•"/>
            </a:pPr>
            <a:r>
              <a:rPr lang="en-US" baseline="0" dirty="0" smtClean="0"/>
              <a:t>When heated, propylene glycol and vegetable glycerin can produce chemicals like formaldehyde, a known carcinogen (to cause cancer). (4)</a:t>
            </a:r>
          </a:p>
          <a:p>
            <a:pPr marL="0" indent="0">
              <a:buFontTx/>
              <a:buNone/>
            </a:pPr>
            <a:endParaRPr lang="en-US" baseline="0" dirty="0" smtClean="0"/>
          </a:p>
          <a:p>
            <a:pPr marL="171450" indent="-171450">
              <a:buFont typeface="Arial" panose="020B0604020202020204" pitchFamily="34" charset="0"/>
              <a:buChar char="•"/>
            </a:pPr>
            <a:r>
              <a:rPr lang="en-US" baseline="0" dirty="0" smtClean="0"/>
              <a:t>E-cigarettes can break down over time resulting in heavy metal particles (chromium, nickel, lead) being found in the aerosol. (5)</a:t>
            </a:r>
          </a:p>
          <a:p>
            <a:pPr marL="171450" indent="-171450">
              <a:buFontTx/>
              <a:buChar char="-"/>
            </a:pPr>
            <a:endParaRPr lang="en-US" baseline="0" dirty="0" smtClean="0"/>
          </a:p>
          <a:p>
            <a:pPr marL="171450" indent="-171450">
              <a:buFont typeface="Arial" panose="020B0604020202020204" pitchFamily="34" charset="0"/>
              <a:buChar char="•"/>
            </a:pPr>
            <a:r>
              <a:rPr lang="en-US" baseline="0" dirty="0" smtClean="0"/>
              <a:t>Among youth in the US, there have been hundreds of reported cases and even deaths from severe lung disease associated with using e-cigarette products. The first Canadian case was reported in Ontario in September 2019.</a:t>
            </a:r>
          </a:p>
          <a:p>
            <a:pPr marL="0" indent="0">
              <a:buFontTx/>
              <a:buNone/>
            </a:pPr>
            <a:endParaRPr lang="en-US" u="sng" baseline="0" dirty="0" smtClean="0"/>
          </a:p>
          <a:p>
            <a:pPr marL="0" indent="0">
              <a:buFontTx/>
              <a:buNone/>
            </a:pPr>
            <a:r>
              <a:rPr lang="en-US" b="1" u="sng" baseline="0" dirty="0" smtClean="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3. </a:t>
            </a:r>
            <a:r>
              <a:rPr lang="en-CA" sz="1200" b="0" i="0" kern="1200" dirty="0" err="1" smtClean="0">
                <a:solidFill>
                  <a:schemeClr val="tx1"/>
                </a:solidFill>
                <a:effectLst/>
                <a:latin typeface="+mn-lt"/>
                <a:ea typeface="+mn-ea"/>
                <a:cs typeface="+mn-cs"/>
              </a:rPr>
              <a:t>Czoli</a:t>
            </a:r>
            <a:r>
              <a:rPr lang="en-CA" sz="1200" b="0" i="0" kern="1200" dirty="0" smtClean="0">
                <a:solidFill>
                  <a:schemeClr val="tx1"/>
                </a:solidFill>
                <a:effectLst/>
                <a:latin typeface="+mn-lt"/>
                <a:ea typeface="+mn-ea"/>
                <a:cs typeface="+mn-cs"/>
              </a:rPr>
              <a:t>, C. D., Fong, G. T., </a:t>
            </a:r>
            <a:r>
              <a:rPr lang="en-CA" sz="1200" b="0" i="0" kern="1200" dirty="0" err="1" smtClean="0">
                <a:solidFill>
                  <a:schemeClr val="tx1"/>
                </a:solidFill>
                <a:effectLst/>
                <a:latin typeface="+mn-lt"/>
                <a:ea typeface="+mn-ea"/>
                <a:cs typeface="+mn-cs"/>
              </a:rPr>
              <a:t>Goniewicz</a:t>
            </a:r>
            <a:r>
              <a:rPr lang="en-CA" sz="1200" b="0" i="0" kern="1200" dirty="0" smtClean="0">
                <a:solidFill>
                  <a:schemeClr val="tx1"/>
                </a:solidFill>
                <a:effectLst/>
                <a:latin typeface="+mn-lt"/>
                <a:ea typeface="+mn-ea"/>
                <a:cs typeface="+mn-cs"/>
              </a:rPr>
              <a:t>, M. L., &amp; Hammond, D. (2018). Biomarkers of exposure among “dual users” of tobacco cigarettes and electronic cigarettes in Canada. </a:t>
            </a:r>
            <a:r>
              <a:rPr lang="en-CA" sz="1200" b="0" i="1" kern="1200" dirty="0" smtClean="0">
                <a:solidFill>
                  <a:schemeClr val="tx1"/>
                </a:solidFill>
                <a:effectLst/>
                <a:latin typeface="+mn-lt"/>
                <a:ea typeface="+mn-ea"/>
                <a:cs typeface="+mn-cs"/>
              </a:rPr>
              <a:t>Nicotine &amp; Tobacco Research</a:t>
            </a:r>
            <a:r>
              <a:rPr lang="en-CA" sz="1200" b="0" i="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4. Government of Canada. (2019). Consider the consequences of vaping. Retrieved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from </a:t>
            </a:r>
            <a:r>
              <a:rPr lang="en-US" sz="1200" b="1" i="0" u="none" strike="noStrike" kern="1200" dirty="0" smtClean="0">
                <a:solidFill>
                  <a:schemeClr val="tx1"/>
                </a:solidFill>
                <a:effectLst/>
                <a:latin typeface="+mn-lt"/>
                <a:ea typeface="+mn-ea"/>
                <a:cs typeface="+mn-cs"/>
                <a:hlinkClick r:id="rId3"/>
              </a:rPr>
              <a:t>http://www.canada.ca/en/services/health/campaigns/vaping.html</a:t>
            </a:r>
            <a:endParaRPr lang="en-US" sz="1200" b="1" i="0" u="none" strike="noStrike"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5. Hess, C. A., </a:t>
            </a:r>
            <a:r>
              <a:rPr lang="en-CA" sz="1200" b="0" i="0" kern="1200" dirty="0" err="1" smtClean="0">
                <a:solidFill>
                  <a:schemeClr val="tx1"/>
                </a:solidFill>
                <a:effectLst/>
                <a:latin typeface="+mn-lt"/>
                <a:ea typeface="+mn-ea"/>
                <a:cs typeface="+mn-cs"/>
              </a:rPr>
              <a:t>Olmedo</a:t>
            </a:r>
            <a:r>
              <a:rPr lang="en-CA" sz="1200" b="0" i="0" kern="1200" dirty="0" smtClean="0">
                <a:solidFill>
                  <a:schemeClr val="tx1"/>
                </a:solidFill>
                <a:effectLst/>
                <a:latin typeface="+mn-lt"/>
                <a:ea typeface="+mn-ea"/>
                <a:cs typeface="+mn-cs"/>
              </a:rPr>
              <a:t>, P., </a:t>
            </a:r>
            <a:r>
              <a:rPr lang="en-CA" sz="1200" b="0" i="0" kern="1200" dirty="0" err="1" smtClean="0">
                <a:solidFill>
                  <a:schemeClr val="tx1"/>
                </a:solidFill>
                <a:effectLst/>
                <a:latin typeface="+mn-lt"/>
                <a:ea typeface="+mn-ea"/>
                <a:cs typeface="+mn-cs"/>
              </a:rPr>
              <a:t>Navas-Acien</a:t>
            </a:r>
            <a:r>
              <a:rPr lang="en-CA" sz="1200" b="0" i="0" kern="1200" dirty="0" smtClean="0">
                <a:solidFill>
                  <a:schemeClr val="tx1"/>
                </a:solidFill>
                <a:effectLst/>
                <a:latin typeface="+mn-lt"/>
                <a:ea typeface="+mn-ea"/>
                <a:cs typeface="+mn-cs"/>
              </a:rPr>
              <a:t>, A., </a:t>
            </a:r>
            <a:r>
              <a:rPr lang="en-CA" sz="1200" b="0" i="0" kern="1200" dirty="0" err="1" smtClean="0">
                <a:solidFill>
                  <a:schemeClr val="tx1"/>
                </a:solidFill>
                <a:effectLst/>
                <a:latin typeface="+mn-lt"/>
                <a:ea typeface="+mn-ea"/>
                <a:cs typeface="+mn-cs"/>
              </a:rPr>
              <a:t>Goessler</a:t>
            </a:r>
            <a:r>
              <a:rPr lang="en-CA" sz="1200" b="0" i="0" kern="1200" dirty="0" smtClean="0">
                <a:solidFill>
                  <a:schemeClr val="tx1"/>
                </a:solidFill>
                <a:effectLst/>
                <a:latin typeface="+mn-lt"/>
                <a:ea typeface="+mn-ea"/>
                <a:cs typeface="+mn-cs"/>
              </a:rPr>
              <a:t>, W., Cohen, J. E., &amp; Rule, A. M. (2017). E-cigarettes as a source of toxic and potentially carcinogenic metals. </a:t>
            </a:r>
            <a:r>
              <a:rPr lang="en-CA" sz="1200" b="0" i="1" kern="1200" dirty="0" smtClean="0">
                <a:solidFill>
                  <a:schemeClr val="tx1"/>
                </a:solidFill>
                <a:effectLst/>
                <a:latin typeface="+mn-lt"/>
                <a:ea typeface="+mn-ea"/>
                <a:cs typeface="+mn-cs"/>
              </a:rPr>
              <a:t>Environmental Research</a:t>
            </a:r>
            <a:r>
              <a:rPr lang="en-CA" sz="1200" b="0" i="0" kern="1200" dirty="0" smtClean="0">
                <a:solidFill>
                  <a:schemeClr val="tx1"/>
                </a:solidFill>
                <a:effectLst/>
                <a:latin typeface="+mn-lt"/>
                <a:ea typeface="+mn-ea"/>
                <a:cs typeface="+mn-cs"/>
              </a:rPr>
              <a:t>, </a:t>
            </a:r>
            <a:r>
              <a:rPr lang="en-CA" sz="1200" b="0" i="1" kern="1200" dirty="0" smtClean="0">
                <a:solidFill>
                  <a:schemeClr val="tx1"/>
                </a:solidFill>
                <a:effectLst/>
                <a:latin typeface="+mn-lt"/>
                <a:ea typeface="+mn-ea"/>
                <a:cs typeface="+mn-cs"/>
              </a:rPr>
              <a:t>152</a:t>
            </a:r>
            <a:r>
              <a:rPr lang="en-CA" sz="1200" b="0" i="0" kern="1200" dirty="0" smtClean="0">
                <a:solidFill>
                  <a:schemeClr val="tx1"/>
                </a:solidFill>
                <a:effectLst/>
                <a:latin typeface="+mn-lt"/>
                <a:ea typeface="+mn-ea"/>
                <a:cs typeface="+mn-cs"/>
              </a:rPr>
              <a:t>, 221225. </a:t>
            </a:r>
            <a:r>
              <a:rPr lang="en-CA" sz="1200" b="1" i="0" u="none" strike="noStrike" kern="1200" dirty="0" smtClean="0">
                <a:solidFill>
                  <a:schemeClr val="tx1"/>
                </a:solidFill>
                <a:effectLst/>
                <a:latin typeface="+mn-lt"/>
                <a:ea typeface="+mn-ea"/>
                <a:cs typeface="+mn-cs"/>
                <a:hlinkClick r:id="rId4"/>
              </a:rPr>
              <a:t>https://doi.org/10.1016/j.envres.2016.09.026</a:t>
            </a:r>
            <a:endParaRPr lang="en-CA"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15. </a:t>
            </a:r>
            <a:r>
              <a:rPr lang="en-US" sz="1200" b="0" i="0" kern="1200" dirty="0" err="1" smtClean="0">
                <a:solidFill>
                  <a:schemeClr val="tx1"/>
                </a:solidFill>
                <a:effectLst/>
                <a:latin typeface="+mn-lt"/>
                <a:ea typeface="+mn-ea"/>
                <a:cs typeface="+mn-cs"/>
              </a:rPr>
              <a:t>Hamberger</a:t>
            </a:r>
            <a:r>
              <a:rPr lang="en-US" sz="1200" b="0" i="0" kern="1200" dirty="0" smtClean="0">
                <a:solidFill>
                  <a:schemeClr val="tx1"/>
                </a:solidFill>
                <a:effectLst/>
                <a:latin typeface="+mn-lt"/>
                <a:ea typeface="+mn-ea"/>
                <a:cs typeface="+mn-cs"/>
              </a:rPr>
              <a:t>, E. S., &amp; Halpern-</a:t>
            </a:r>
            <a:r>
              <a:rPr lang="en-US" sz="1200" b="0" i="0" kern="1200" dirty="0" err="1" smtClean="0">
                <a:solidFill>
                  <a:schemeClr val="tx1"/>
                </a:solidFill>
                <a:effectLst/>
                <a:latin typeface="+mn-lt"/>
                <a:ea typeface="+mn-ea"/>
                <a:cs typeface="+mn-cs"/>
              </a:rPr>
              <a:t>Felsher</a:t>
            </a:r>
            <a:r>
              <a:rPr lang="en-US" sz="1200" b="0" i="0" kern="1200" dirty="0" smtClean="0">
                <a:solidFill>
                  <a:schemeClr val="tx1"/>
                </a:solidFill>
                <a:effectLst/>
                <a:latin typeface="+mn-lt"/>
                <a:ea typeface="+mn-ea"/>
                <a:cs typeface="+mn-cs"/>
              </a:rPr>
              <a:t>, B. (2020). Vaping in adolescents: epidemiology and respiratory harm. </a:t>
            </a:r>
            <a:r>
              <a:rPr lang="en-US" sz="1200" b="0" i="1" kern="1200" dirty="0" smtClean="0">
                <a:solidFill>
                  <a:schemeClr val="tx1"/>
                </a:solidFill>
                <a:effectLst/>
                <a:latin typeface="+mn-lt"/>
                <a:ea typeface="+mn-ea"/>
                <a:cs typeface="+mn-cs"/>
              </a:rPr>
              <a:t>Current Opinion in Pediatrics</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32</a:t>
            </a:r>
            <a:r>
              <a:rPr lang="en-US" sz="1200" b="0" i="0" kern="1200" dirty="0" smtClean="0">
                <a:solidFill>
                  <a:schemeClr val="tx1"/>
                </a:solidFill>
                <a:effectLst/>
                <a:latin typeface="+mn-lt"/>
                <a:ea typeface="+mn-ea"/>
                <a:cs typeface="+mn-cs"/>
              </a:rPr>
              <a:t>(3), 378-383.</a:t>
            </a:r>
          </a:p>
          <a:p>
            <a:pPr marL="0" indent="0">
              <a:buFontTx/>
              <a:buNone/>
            </a:pPr>
            <a:endParaRPr lang="en-US" u="none" dirty="0" smtClean="0"/>
          </a:p>
          <a:p>
            <a:pPr marL="0" indent="0">
              <a:buFontTx/>
              <a:buNone/>
            </a:pPr>
            <a:endParaRPr lang="en-CA" u="none" dirty="0"/>
          </a:p>
        </p:txBody>
      </p:sp>
      <p:sp>
        <p:nvSpPr>
          <p:cNvPr id="4" name="Slide Number Placeholder 3"/>
          <p:cNvSpPr>
            <a:spLocks noGrp="1"/>
          </p:cNvSpPr>
          <p:nvPr>
            <p:ph type="sldNum" sz="quarter" idx="10"/>
          </p:nvPr>
        </p:nvSpPr>
        <p:spPr/>
        <p:txBody>
          <a:bodyPr/>
          <a:lstStyle/>
          <a:p>
            <a:fld id="{7369F988-8291-D446-8524-BA1D6A889AF6}" type="slidenum">
              <a:rPr lang="en-US" smtClean="0"/>
              <a:t>10</a:t>
            </a:fld>
            <a:endParaRPr lang="en-US"/>
          </a:p>
        </p:txBody>
      </p:sp>
    </p:spTree>
    <p:extLst>
      <p:ext uri="{BB962C8B-B14F-4D97-AF65-F5344CB8AC3E}">
        <p14:creationId xmlns:p14="http://schemas.microsoft.com/office/powerpoint/2010/main" val="9727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9654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78428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429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7586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11339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43281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33983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359138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80405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14689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69024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33422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92505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00144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28022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67479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110762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75679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0691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22477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09860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65468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2FFB-65B9-FD42-92F4-94861F00C58B}" type="datetimeFigureOut">
              <a:rPr lang="en-US" smtClean="0"/>
              <a:t>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3C37-D21E-F74F-8A3D-D1D9A3E37702}" type="slidenum">
              <a:rPr lang="en-US" smtClean="0"/>
              <a:t>‹#›</a:t>
            </a:fld>
            <a:endParaRPr lang="en-US"/>
          </a:p>
        </p:txBody>
      </p:sp>
    </p:spTree>
    <p:extLst>
      <p:ext uri="{BB962C8B-B14F-4D97-AF65-F5344CB8AC3E}">
        <p14:creationId xmlns:p14="http://schemas.microsoft.com/office/powerpoint/2010/main" val="20789869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2FFB-65B9-FD42-92F4-94861F00C58B}" type="datetimeFigureOut">
              <a:rPr lang="en-US" smtClean="0">
                <a:solidFill>
                  <a:srgbClr val="FFFFFF">
                    <a:tint val="75000"/>
                  </a:srgbClr>
                </a:solidFill>
              </a:rPr>
              <a:pPr/>
              <a:t>2/16/2021</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8045909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notanexperiment.ca/downloads/" TargetMode="External"/><Relationship Id="rId3" Type="http://schemas.openxmlformats.org/officeDocument/2006/relationships/hyperlink" Target="http://www.notanexperiment.ca/" TargetMode="External"/><Relationship Id="rId7" Type="http://schemas.openxmlformats.org/officeDocument/2006/relationships/hyperlink" Target="http://https/considertheconsequences.ca"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hyperlink" Target="https://www.notanexperiment.ca/dl/pledge" TargetMode="External"/><Relationship Id="rId5" Type="http://schemas.openxmlformats.org/officeDocument/2006/relationships/hyperlink" Target="http://www.notanexperiment.ca/downloads/" TargetMode="External"/><Relationship Id="rId10" Type="http://schemas.openxmlformats.org/officeDocument/2006/relationships/image" Target="../media/image20.png"/><Relationship Id="rId4" Type="http://schemas.openxmlformats.org/officeDocument/2006/relationships/hyperlink" Target="https://www.canada.ca/en/health-canada/services/smoking-tobacco/vaping/risks.html" TargetMode="External"/><Relationship Id="rId9" Type="http://schemas.openxmlformats.org/officeDocument/2006/relationships/hyperlink" Target="https://www.notanexperiment.ca/wp-content/uploads/2020/11/Take-Action-PLEDGE-FORM.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notanexperiment.ca/downloads/" TargetMode="External"/><Relationship Id="rId3" Type="http://schemas.openxmlformats.org/officeDocument/2006/relationships/hyperlink" Target="http://www.notanexperiment.ca/" TargetMode="External"/><Relationship Id="rId7" Type="http://schemas.openxmlformats.org/officeDocument/2006/relationships/hyperlink" Target="http://https/considertheconsequences.ca"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notanexperiment.ca/dl/pledge" TargetMode="External"/><Relationship Id="rId5" Type="http://schemas.openxmlformats.org/officeDocument/2006/relationships/hyperlink" Target="http://www.notanexperiment.ca/downloads/" TargetMode="External"/><Relationship Id="rId10" Type="http://schemas.openxmlformats.org/officeDocument/2006/relationships/hyperlink" Target="https://www.notanexperiment.ca/take-action/" TargetMode="External"/><Relationship Id="rId4" Type="http://schemas.openxmlformats.org/officeDocument/2006/relationships/hyperlink" Target="https://www.canada.ca/en/health-canada/services/smoking-tobacco/vaping/risks.html" TargetMode="Externa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s://www.notanexperiment.ca/downloads/" TargetMode="External"/><Relationship Id="rId3" Type="http://schemas.openxmlformats.org/officeDocument/2006/relationships/hyperlink" Target="http://www.notanexperiment.ca/" TargetMode="External"/><Relationship Id="rId7" Type="http://schemas.openxmlformats.org/officeDocument/2006/relationships/hyperlink" Target="http://https/considertheconsequences.ca"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notanexperiment.ca/dl/pledge" TargetMode="External"/><Relationship Id="rId5" Type="http://schemas.openxmlformats.org/officeDocument/2006/relationships/hyperlink" Target="http://www.notanexperiment.ca/downloads/" TargetMode="External"/><Relationship Id="rId4" Type="http://schemas.openxmlformats.org/officeDocument/2006/relationships/hyperlink" Target="https://www.canada.ca/en/health-canada/services/smoking-tobacco/vaping/risks.html" TargetMode="Externa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3D656A-4495-0244-89BD-3A46E797326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0121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D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7950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512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4497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sp>
        <p:nvSpPr>
          <p:cNvPr id="3" name="TextBox 2"/>
          <p:cNvSpPr txBox="1"/>
          <p:nvPr/>
        </p:nvSpPr>
        <p:spPr>
          <a:xfrm>
            <a:off x="849086" y="4931229"/>
            <a:ext cx="5802085" cy="369332"/>
          </a:xfrm>
          <a:prstGeom prst="rect">
            <a:avLst/>
          </a:prstGeom>
          <a:noFill/>
        </p:spPr>
        <p:txBody>
          <a:bodyPr wrap="square" rtlCol="0">
            <a:spAutoFit/>
          </a:bodyPr>
          <a:lstStyle/>
          <a:p>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Oval 15"/>
          <p:cNvSpPr/>
          <p:nvPr/>
        </p:nvSpPr>
        <p:spPr>
          <a:xfrm>
            <a:off x="849086" y="2656044"/>
            <a:ext cx="543698" cy="4942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latin typeface="Futura PT Bold" panose="020B0902020204020203" pitchFamily="34" charset="0"/>
                <a:hlinkClick r:id="rId4" action="ppaction://hlinksldjump"/>
              </a:rPr>
              <a:t>A</a:t>
            </a:r>
            <a:endParaRPr lang="en-CA" sz="2400" dirty="0">
              <a:latin typeface="Futura PT Bold" panose="020B0902020204020203" pitchFamily="34" charset="0"/>
            </a:endParaRPr>
          </a:p>
        </p:txBody>
      </p:sp>
      <p:sp>
        <p:nvSpPr>
          <p:cNvPr id="19" name="Oval 18"/>
          <p:cNvSpPr/>
          <p:nvPr/>
        </p:nvSpPr>
        <p:spPr>
          <a:xfrm>
            <a:off x="849086" y="3394144"/>
            <a:ext cx="543698" cy="4942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Futura PT Bold" panose="020B0902020204020203" pitchFamily="34" charset="0"/>
                <a:hlinkClick r:id="rId5" action="ppaction://hlinksldjump"/>
              </a:rPr>
              <a:t>B</a:t>
            </a:r>
            <a:endParaRPr lang="en-CA" sz="2400" dirty="0">
              <a:latin typeface="Futura PT Bold" panose="020B0902020204020203" pitchFamily="34" charset="0"/>
            </a:endParaRPr>
          </a:p>
        </p:txBody>
      </p:sp>
      <p:sp>
        <p:nvSpPr>
          <p:cNvPr id="20" name="Oval 19"/>
          <p:cNvSpPr/>
          <p:nvPr/>
        </p:nvSpPr>
        <p:spPr>
          <a:xfrm>
            <a:off x="849086" y="4193129"/>
            <a:ext cx="543698" cy="49426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latin typeface="Futura PT Bold" panose="020B0902020204020203" pitchFamily="34" charset="0"/>
                <a:hlinkClick r:id="rId4" action="ppaction://hlinksldjump"/>
              </a:rPr>
              <a:t>C</a:t>
            </a:r>
            <a:endParaRPr lang="en-CA" sz="2400" dirty="0">
              <a:latin typeface="Futura PT Bold" panose="020B0902020204020203" pitchFamily="34" charset="0"/>
            </a:endParaRPr>
          </a:p>
        </p:txBody>
      </p:sp>
    </p:spTree>
    <p:extLst>
      <p:ext uri="{BB962C8B-B14F-4D97-AF65-F5344CB8AC3E}">
        <p14:creationId xmlns:p14="http://schemas.microsoft.com/office/powerpoint/2010/main" val="233386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4831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sp>
        <p:nvSpPr>
          <p:cNvPr id="14" name="Right Arrow 13"/>
          <p:cNvSpPr/>
          <p:nvPr/>
        </p:nvSpPr>
        <p:spPr>
          <a:xfrm>
            <a:off x="4172394" y="6296408"/>
            <a:ext cx="613831" cy="2762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493"/>
            <a:ext cx="9144000" cy="6858000"/>
          </a:xfrm>
          <a:prstGeom prst="rect">
            <a:avLst/>
          </a:prstGeom>
        </p:spPr>
      </p:pic>
    </p:spTree>
    <p:extLst>
      <p:ext uri="{BB962C8B-B14F-4D97-AF65-F5344CB8AC3E}">
        <p14:creationId xmlns:p14="http://schemas.microsoft.com/office/powerpoint/2010/main" val="184373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2D9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8656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721728" y="2365145"/>
            <a:ext cx="447675" cy="457200"/>
          </a:xfrm>
          <a:prstGeom prst="rect">
            <a:avLst/>
          </a:prstGeom>
        </p:spPr>
      </p:pic>
      <p:pic>
        <p:nvPicPr>
          <p:cNvPr id="15" name="Picture 14"/>
          <p:cNvPicPr>
            <a:picLocks noChangeAspect="1"/>
          </p:cNvPicPr>
          <p:nvPr/>
        </p:nvPicPr>
        <p:blipFill>
          <a:blip r:embed="rId3"/>
          <a:stretch>
            <a:fillRect/>
          </a:stretch>
        </p:blipFill>
        <p:spPr>
          <a:xfrm>
            <a:off x="2190992" y="4562661"/>
            <a:ext cx="447675" cy="457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862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7835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553B"/>
        </a:solidFill>
        <a:effectLst/>
      </p:bgPr>
    </p:bg>
    <p:spTree>
      <p:nvGrpSpPr>
        <p:cNvPr id="1" name=""/>
        <p:cNvGrpSpPr/>
        <p:nvPr/>
      </p:nvGrpSpPr>
      <p:grpSpPr>
        <a:xfrm>
          <a:off x="0" y="0"/>
          <a:ext cx="0" cy="0"/>
          <a:chOff x="0" y="0"/>
          <a:chExt cx="0" cy="0"/>
        </a:xfrm>
      </p:grpSpPr>
      <p:sp>
        <p:nvSpPr>
          <p:cNvPr id="18" name="Rectangle 17">
            <a:hlinkClick r:id="rId3"/>
            <a:extLst>
              <a:ext uri="{FF2B5EF4-FFF2-40B4-BE49-F238E27FC236}">
                <a16:creationId xmlns:a16="http://schemas.microsoft.com/office/drawing/2014/main" xmlns="" id="{7EE75C58-12BC-5B45-81AB-2DBE32FD3C8B}"/>
              </a:ext>
            </a:extLst>
          </p:cNvPr>
          <p:cNvSpPr/>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232328"/>
              </a:solidFill>
            </a:endParaRPr>
          </a:p>
        </p:txBody>
      </p:sp>
      <p:sp>
        <p:nvSpPr>
          <p:cNvPr id="19" name="Rectangle 18">
            <a:hlinkClick r:id="rId4"/>
            <a:extLst>
              <a:ext uri="{FF2B5EF4-FFF2-40B4-BE49-F238E27FC236}">
                <a16:creationId xmlns:a16="http://schemas.microsoft.com/office/drawing/2014/main" xmlns="" id="{55508C9A-DFBD-DC4C-A3E9-4D57715C48EC}"/>
              </a:ext>
            </a:extLst>
          </p:cNvPr>
          <p:cNvSpPr/>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rgbClr val="232328"/>
              </a:solidFill>
            </a:endParaRPr>
          </a:p>
        </p:txBody>
      </p:sp>
      <p:sp>
        <p:nvSpPr>
          <p:cNvPr id="20" name="Rectangle 19">
            <a:hlinkClick r:id="rId5"/>
            <a:extLst>
              <a:ext uri="{FF2B5EF4-FFF2-40B4-BE49-F238E27FC236}">
                <a16:creationId xmlns:a16="http://schemas.microsoft.com/office/drawing/2014/main" xmlns="" id="{672FE814-FD33-DF44-A251-E7E154C32FB5}"/>
              </a:ext>
            </a:extLst>
          </p:cNvPr>
          <p:cNvSpPr/>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232328"/>
              </a:solidFill>
            </a:endParaRPr>
          </a:p>
        </p:txBody>
      </p:sp>
      <p:sp>
        <p:nvSpPr>
          <p:cNvPr id="21" name="Rectangle 20">
            <a:hlinkClick r:id="rId6"/>
            <a:extLst>
              <a:ext uri="{FF2B5EF4-FFF2-40B4-BE49-F238E27FC236}">
                <a16:creationId xmlns:a16="http://schemas.microsoft.com/office/drawing/2014/main" xmlns="" id="{7159DC38-ABA2-224D-B324-A463B3BA0568}"/>
              </a:ext>
            </a:extLst>
          </p:cNvPr>
          <p:cNvSpPr/>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232328"/>
              </a:solidFill>
            </a:endParaRPr>
          </a:p>
        </p:txBody>
      </p:sp>
      <p:sp>
        <p:nvSpPr>
          <p:cNvPr id="2" name="Action Button: Custom 1">
            <a:hlinkClick r:id="rId7" highlightClick="1"/>
            <a:extLst>
              <a:ext uri="{FF2B5EF4-FFF2-40B4-BE49-F238E27FC236}">
                <a16:creationId xmlns:a16="http://schemas.microsoft.com/office/drawing/2014/main" xmlns="" id="{6FC93DDA-8D3D-8940-8059-A2325136A3E1}"/>
              </a:ext>
            </a:extLst>
          </p:cNvPr>
          <p:cNvSpPr/>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Action Button: Custom 2">
            <a:hlinkClick r:id="rId3" highlightClick="1"/>
            <a:extLst>
              <a:ext uri="{FF2B5EF4-FFF2-40B4-BE49-F238E27FC236}">
                <a16:creationId xmlns:a16="http://schemas.microsoft.com/office/drawing/2014/main" xmlns="" id="{C01D7EE7-AB0E-5B48-BCBA-C8DAF5E9FF7B}"/>
              </a:ext>
            </a:extLst>
          </p:cNvPr>
          <p:cNvSpPr/>
          <p:nvPr/>
        </p:nvSpPr>
        <p:spPr>
          <a:xfrm>
            <a:off x="3308465" y="2144684"/>
            <a:ext cx="126353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4" name="Action Button: Custom 3">
            <a:hlinkClick r:id="rId8" highlightClick="1"/>
            <a:extLst>
              <a:ext uri="{FF2B5EF4-FFF2-40B4-BE49-F238E27FC236}">
                <a16:creationId xmlns:a16="http://schemas.microsoft.com/office/drawing/2014/main" xmlns="" id="{F4E9C755-D4A8-DD47-BAF1-2324F9521882}"/>
              </a:ext>
            </a:extLst>
          </p:cNvPr>
          <p:cNvSpPr/>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Action Button: Custom 4">
            <a:hlinkClick r:id="rId9" highlightClick="1"/>
            <a:extLst>
              <a:ext uri="{FF2B5EF4-FFF2-40B4-BE49-F238E27FC236}">
                <a16:creationId xmlns:a16="http://schemas.microsoft.com/office/drawing/2014/main" xmlns="" id="{A5ECC0F2-51D7-7342-A230-D3657A96EFC3}"/>
              </a:ext>
            </a:extLst>
          </p:cNvPr>
          <p:cNvSpPr/>
          <p:nvPr/>
        </p:nvSpPr>
        <p:spPr>
          <a:xfrm>
            <a:off x="2646218" y="5004261"/>
            <a:ext cx="2169622" cy="30284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itle 14">
            <a:extLst>
              <a:ext uri="{FF2B5EF4-FFF2-40B4-BE49-F238E27FC236}">
                <a16:creationId xmlns:a16="http://schemas.microsoft.com/office/drawing/2014/main" xmlns="" id="{9381459C-B97A-894B-A75F-849656F6A18D}"/>
              </a:ext>
            </a:extLst>
          </p:cNvPr>
          <p:cNvSpPr txBox="1">
            <a:spLocks/>
          </p:cNvSpPr>
          <p:nvPr/>
        </p:nvSpPr>
        <p:spPr>
          <a:xfrm>
            <a:off x="1" y="211189"/>
            <a:ext cx="9144000" cy="753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i="1" dirty="0">
              <a:solidFill>
                <a:srgbClr val="FCED00"/>
              </a:solidFill>
              <a:latin typeface="Futura PT Bold" panose="020B0902020204020203" pitchFamily="34" charset="0"/>
            </a:endParaRP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33658"/>
            <a:ext cx="9144000" cy="6858000"/>
          </a:xfrm>
          <a:prstGeom prst="rect">
            <a:avLst/>
          </a:prstGeom>
        </p:spPr>
      </p:pic>
      <p:sp>
        <p:nvSpPr>
          <p:cNvPr id="25" name="TextBox 24"/>
          <p:cNvSpPr txBox="1"/>
          <p:nvPr/>
        </p:nvSpPr>
        <p:spPr>
          <a:xfrm>
            <a:off x="2291124" y="211189"/>
            <a:ext cx="5211271" cy="707886"/>
          </a:xfrm>
          <a:prstGeom prst="rect">
            <a:avLst/>
          </a:prstGeom>
          <a:noFill/>
        </p:spPr>
        <p:txBody>
          <a:bodyPr wrap="square" rtlCol="0">
            <a:spAutoFit/>
          </a:bodyPr>
          <a:lstStyle/>
          <a:p>
            <a:r>
              <a:rPr lang="en-US" sz="4000" dirty="0" smtClean="0">
                <a:solidFill>
                  <a:srgbClr val="FCED00"/>
                </a:solidFill>
                <a:latin typeface="Futura PT Bold Italic" panose="020B0902020204090203" pitchFamily="34" charset="0"/>
                <a:hlinkClick r:id="rId3"/>
              </a:rPr>
              <a:t>NotAnExperiment.ca</a:t>
            </a:r>
            <a:endParaRPr lang="en-CA" sz="4000" dirty="0">
              <a:solidFill>
                <a:srgbClr val="FCED00"/>
              </a:solidFill>
              <a:latin typeface="Futura PT Bold Italic" panose="020B0902020204090203" pitchFamily="34" charset="0"/>
            </a:endParaRPr>
          </a:p>
        </p:txBody>
      </p:sp>
    </p:spTree>
    <p:extLst>
      <p:ext uri="{BB962C8B-B14F-4D97-AF65-F5344CB8AC3E}">
        <p14:creationId xmlns:p14="http://schemas.microsoft.com/office/powerpoint/2010/main" val="397579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565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sp>
        <p:nvSpPr>
          <p:cNvPr id="18" name="Rectangle 17">
            <a:hlinkClick r:id="rId3"/>
            <a:extLst>
              <a:ext uri="{FF2B5EF4-FFF2-40B4-BE49-F238E27FC236}">
                <a16:creationId xmlns:a16="http://schemas.microsoft.com/office/drawing/2014/main" xmlns="" id="{7EE75C58-12BC-5B45-81AB-2DBE32FD3C8B}"/>
              </a:ext>
            </a:extLst>
          </p:cNvPr>
          <p:cNvSpPr/>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ectangle 18">
            <a:hlinkClick r:id="rId4"/>
            <a:extLst>
              <a:ext uri="{FF2B5EF4-FFF2-40B4-BE49-F238E27FC236}">
                <a16:creationId xmlns:a16="http://schemas.microsoft.com/office/drawing/2014/main" xmlns="" id="{55508C9A-DFBD-DC4C-A3E9-4D57715C48EC}"/>
              </a:ext>
            </a:extLst>
          </p:cNvPr>
          <p:cNvSpPr/>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Rectangle 19">
            <a:hlinkClick r:id="rId5"/>
            <a:extLst>
              <a:ext uri="{FF2B5EF4-FFF2-40B4-BE49-F238E27FC236}">
                <a16:creationId xmlns:a16="http://schemas.microsoft.com/office/drawing/2014/main" xmlns="" id="{672FE814-FD33-DF44-A251-E7E154C32FB5}"/>
              </a:ext>
            </a:extLst>
          </p:cNvPr>
          <p:cNvSpPr/>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Rectangle 20">
            <a:hlinkClick r:id="rId6"/>
            <a:extLst>
              <a:ext uri="{FF2B5EF4-FFF2-40B4-BE49-F238E27FC236}">
                <a16:creationId xmlns:a16="http://schemas.microsoft.com/office/drawing/2014/main" xmlns="" id="{7159DC38-ABA2-224D-B324-A463B3BA0568}"/>
              </a:ext>
            </a:extLst>
          </p:cNvPr>
          <p:cNvSpPr/>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Action Button: Custom 1">
            <a:hlinkClick r:id="rId7" highlightClick="1"/>
            <a:extLst>
              <a:ext uri="{FF2B5EF4-FFF2-40B4-BE49-F238E27FC236}">
                <a16:creationId xmlns:a16="http://schemas.microsoft.com/office/drawing/2014/main" xmlns="" id="{6FC93DDA-8D3D-8940-8059-A2325136A3E1}"/>
              </a:ext>
            </a:extLst>
          </p:cNvPr>
          <p:cNvSpPr/>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Custom 3">
            <a:hlinkClick r:id="rId8" highlightClick="1"/>
            <a:extLst>
              <a:ext uri="{FF2B5EF4-FFF2-40B4-BE49-F238E27FC236}">
                <a16:creationId xmlns:a16="http://schemas.microsoft.com/office/drawing/2014/main" xmlns="" id="{F4E9C755-D4A8-DD47-BAF1-2324F9521882}"/>
              </a:ext>
            </a:extLst>
          </p:cNvPr>
          <p:cNvSpPr/>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3658"/>
            <a:ext cx="9144000" cy="6858000"/>
          </a:xfrm>
          <a:prstGeom prst="rect">
            <a:avLst/>
          </a:prstGeom>
        </p:spPr>
      </p:pic>
      <p:sp>
        <p:nvSpPr>
          <p:cNvPr id="6" name="TextBox 5"/>
          <p:cNvSpPr txBox="1"/>
          <p:nvPr/>
        </p:nvSpPr>
        <p:spPr>
          <a:xfrm>
            <a:off x="0" y="258945"/>
            <a:ext cx="9144000" cy="707886"/>
          </a:xfrm>
          <a:prstGeom prst="rect">
            <a:avLst/>
          </a:prstGeom>
          <a:noFill/>
        </p:spPr>
        <p:txBody>
          <a:bodyPr wrap="square" rtlCol="0">
            <a:spAutoFit/>
          </a:bodyPr>
          <a:lstStyle/>
          <a:p>
            <a:pPr algn="ctr"/>
            <a:r>
              <a:rPr lang="en-US" sz="4000" dirty="0" smtClean="0">
                <a:latin typeface="Futura PT Bold Italic" panose="020B0902020204090203" pitchFamily="34" charset="0"/>
                <a:hlinkClick r:id="rId10"/>
              </a:rPr>
              <a:t>TAKE ACTION</a:t>
            </a:r>
            <a:endParaRPr lang="en-CA" sz="4000" dirty="0">
              <a:latin typeface="Futura PT Bold Italic" panose="020B0902020204090203" pitchFamily="34" charset="0"/>
            </a:endParaRPr>
          </a:p>
        </p:txBody>
      </p:sp>
    </p:spTree>
    <p:extLst>
      <p:ext uri="{BB962C8B-B14F-4D97-AF65-F5344CB8AC3E}">
        <p14:creationId xmlns:p14="http://schemas.microsoft.com/office/powerpoint/2010/main" val="2159336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5981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9145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sp>
        <p:nvSpPr>
          <p:cNvPr id="18" name="Rectangle 17">
            <a:hlinkClick r:id="rId3"/>
            <a:extLst>
              <a:ext uri="{FF2B5EF4-FFF2-40B4-BE49-F238E27FC236}">
                <a16:creationId xmlns:a16="http://schemas.microsoft.com/office/drawing/2014/main" xmlns="" id="{7EE75C58-12BC-5B45-81AB-2DBE32FD3C8B}"/>
              </a:ext>
            </a:extLst>
          </p:cNvPr>
          <p:cNvSpPr/>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ectangle 18">
            <a:hlinkClick r:id="rId4"/>
            <a:extLst>
              <a:ext uri="{FF2B5EF4-FFF2-40B4-BE49-F238E27FC236}">
                <a16:creationId xmlns:a16="http://schemas.microsoft.com/office/drawing/2014/main" xmlns="" id="{55508C9A-DFBD-DC4C-A3E9-4D57715C48EC}"/>
              </a:ext>
            </a:extLst>
          </p:cNvPr>
          <p:cNvSpPr/>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Rectangle 19">
            <a:hlinkClick r:id="rId5"/>
            <a:extLst>
              <a:ext uri="{FF2B5EF4-FFF2-40B4-BE49-F238E27FC236}">
                <a16:creationId xmlns:a16="http://schemas.microsoft.com/office/drawing/2014/main" xmlns="" id="{672FE814-FD33-DF44-A251-E7E154C32FB5}"/>
              </a:ext>
            </a:extLst>
          </p:cNvPr>
          <p:cNvSpPr/>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Rectangle 20">
            <a:hlinkClick r:id="rId6"/>
            <a:extLst>
              <a:ext uri="{FF2B5EF4-FFF2-40B4-BE49-F238E27FC236}">
                <a16:creationId xmlns:a16="http://schemas.microsoft.com/office/drawing/2014/main" xmlns="" id="{7159DC38-ABA2-224D-B324-A463B3BA0568}"/>
              </a:ext>
            </a:extLst>
          </p:cNvPr>
          <p:cNvSpPr/>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Action Button: Custom 1">
            <a:hlinkClick r:id="rId7" highlightClick="1"/>
            <a:extLst>
              <a:ext uri="{FF2B5EF4-FFF2-40B4-BE49-F238E27FC236}">
                <a16:creationId xmlns:a16="http://schemas.microsoft.com/office/drawing/2014/main" xmlns="" id="{6FC93DDA-8D3D-8940-8059-A2325136A3E1}"/>
              </a:ext>
            </a:extLst>
          </p:cNvPr>
          <p:cNvSpPr/>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Custom 3">
            <a:hlinkClick r:id="rId8" highlightClick="1"/>
            <a:extLst>
              <a:ext uri="{FF2B5EF4-FFF2-40B4-BE49-F238E27FC236}">
                <a16:creationId xmlns:a16="http://schemas.microsoft.com/office/drawing/2014/main" xmlns="" id="{F4E9C755-D4A8-DD47-BAF1-2324F9521882}"/>
              </a:ext>
            </a:extLst>
          </p:cNvPr>
          <p:cNvSpPr/>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151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5681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038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144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111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7275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2D9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84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21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6">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232328"/>
      </a:hlink>
      <a:folHlink>
        <a:srgbClr val="2323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4">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FCED00"/>
      </a:hlink>
      <a:folHlink>
        <a:srgbClr val="FCE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10519</TotalTime>
  <Words>2554</Words>
  <Application>Microsoft Office PowerPoint</Application>
  <PresentationFormat>On-screen Show (4:3)</PresentationFormat>
  <Paragraphs>234</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Courier New</vt:lpstr>
      <vt:lpstr>Futura PT Bold</vt:lpstr>
      <vt:lpstr>Futura PT Bold Italic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Sera Garcia</dc:creator>
  <cp:lastModifiedBy>Burnet-Greene, Tracey</cp:lastModifiedBy>
  <cp:revision>353</cp:revision>
  <cp:lastPrinted>2019-08-27T14:10:35Z</cp:lastPrinted>
  <dcterms:created xsi:type="dcterms:W3CDTF">2019-08-19T15:25:57Z</dcterms:created>
  <dcterms:modified xsi:type="dcterms:W3CDTF">2021-02-16T17:15:50Z</dcterms:modified>
  <cp:contentStatus/>
</cp:coreProperties>
</file>