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notesMasterIdLst>
    <p:notesMasterId r:id="rId34"/>
  </p:notesMasterIdLst>
  <p:sldIdLst>
    <p:sldId id="256" r:id="rId5"/>
    <p:sldId id="671" r:id="rId6"/>
    <p:sldId id="279" r:id="rId7"/>
    <p:sldId id="277" r:id="rId8"/>
    <p:sldId id="698" r:id="rId9"/>
    <p:sldId id="670" r:id="rId10"/>
    <p:sldId id="260" r:id="rId11"/>
    <p:sldId id="592" r:id="rId12"/>
    <p:sldId id="282" r:id="rId13"/>
    <p:sldId id="283" r:id="rId14"/>
    <p:sldId id="271" r:id="rId15"/>
    <p:sldId id="695" r:id="rId16"/>
    <p:sldId id="697" r:id="rId17"/>
    <p:sldId id="653" r:id="rId18"/>
    <p:sldId id="654" r:id="rId19"/>
    <p:sldId id="665" r:id="rId20"/>
    <p:sldId id="666" r:id="rId21"/>
    <p:sldId id="702" r:id="rId22"/>
    <p:sldId id="701" r:id="rId23"/>
    <p:sldId id="699" r:id="rId24"/>
    <p:sldId id="660" r:id="rId25"/>
    <p:sldId id="667" r:id="rId26"/>
    <p:sldId id="661" r:id="rId27"/>
    <p:sldId id="662" r:id="rId28"/>
    <p:sldId id="650" r:id="rId29"/>
    <p:sldId id="628" r:id="rId30"/>
    <p:sldId id="668" r:id="rId31"/>
    <p:sldId id="669" r:id="rId32"/>
    <p:sldId id="284"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28"/>
    <a:srgbClr val="F15B40"/>
    <a:srgbClr val="59C9E6"/>
    <a:srgbClr val="CEDE54"/>
    <a:srgbClr val="FCED00"/>
    <a:srgbClr val="662D91"/>
    <a:srgbClr val="F1553B"/>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999" autoAdjust="0"/>
  </p:normalViewPr>
  <p:slideViewPr>
    <p:cSldViewPr snapToGrid="0" snapToObjects="1">
      <p:cViewPr varScale="1">
        <p:scale>
          <a:sx n="66" d="100"/>
          <a:sy n="66" d="100"/>
        </p:scale>
        <p:origin x="1710"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8EDAEC-2225-0D48-8B00-263A796A288C}" type="datetimeFigureOut">
              <a:rPr lang="en-US" smtClean="0"/>
              <a:t>6/19/2024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369F988-8291-D446-8524-BA1D6A889AF6}" type="slidenum">
              <a:rPr lang="en-US" smtClean="0"/>
              <a:t>‹#›</a:t>
            </a:fld>
            <a:endParaRPr lang="en-US"/>
          </a:p>
        </p:txBody>
      </p:sp>
    </p:spTree>
    <p:extLst>
      <p:ext uri="{BB962C8B-B14F-4D97-AF65-F5344CB8AC3E}">
        <p14:creationId xmlns:p14="http://schemas.microsoft.com/office/powerpoint/2010/main" val="6108873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nbatc.ca/2020/08/13/canadian-community-health-survey-cchs-results-for-2019-current-smoking-declines-to-14-8-daily-smoking-to-10-0-in-canad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scholar.google.com/citations?user=0s9qo3kAAAAJ&amp;hl=en&amp;oi=sra" TargetMode="External"/><Relationship Id="rId13" Type="http://schemas.openxmlformats.org/officeDocument/2006/relationships/hyperlink" Target="https://scholar.google.com/citations?user=vNsBS_MAAAAJ&amp;hl=en&amp;oi=sra" TargetMode="External"/><Relationship Id="rId18" Type="http://schemas.openxmlformats.org/officeDocument/2006/relationships/hyperlink" Target="http://www.canada.ca/en/services/health/campaigns/vaping.html" TargetMode="External"/><Relationship Id="rId3" Type="http://schemas.openxmlformats.org/officeDocument/2006/relationships/hyperlink" Target="https://scholar.google.com/citations?user=awqqmVgAAAAJ&amp;hl=en&amp;oi=sra" TargetMode="External"/><Relationship Id="rId7" Type="http://schemas.openxmlformats.org/officeDocument/2006/relationships/hyperlink" Target="https://scholar.google.com/citations?user=WI76rGcAAAAJ&amp;hl=en&amp;oi=sra" TargetMode="External"/><Relationship Id="rId12" Type="http://schemas.openxmlformats.org/officeDocument/2006/relationships/hyperlink" Target="https://scholar.google.com/citations?user=vOFJSOYAAAAJ&amp;hl=en&amp;oi=sra" TargetMode="External"/><Relationship Id="rId17" Type="http://schemas.openxmlformats.org/officeDocument/2006/relationships/hyperlink" Target="https://stopvapingchallenge.ca/" TargetMode="External"/><Relationship Id="rId2" Type="http://schemas.openxmlformats.org/officeDocument/2006/relationships/slide" Target="../slides/slide16.xml"/><Relationship Id="rId16" Type="http://schemas.openxmlformats.org/officeDocument/2006/relationships/hyperlink" Target="https://smoke-free.ca/science-has-marched-on-its-time-to-update-the-advice-to-canadians/" TargetMode="External"/><Relationship Id="rId1" Type="http://schemas.openxmlformats.org/officeDocument/2006/relationships/notesMaster" Target="../notesMasters/notesMaster1.xml"/><Relationship Id="rId6" Type="http://schemas.openxmlformats.org/officeDocument/2006/relationships/hyperlink" Target="https://scholar.google.com/citations?user=bbo2tE4AAAAJ&amp;hl=en&amp;oi=sra" TargetMode="External"/><Relationship Id="rId11" Type="http://schemas.openxmlformats.org/officeDocument/2006/relationships/hyperlink" Target="https://scholar.google.com/citations?user=rU9RHV0AAAAJ&amp;hl=en&amp;oi=sra" TargetMode="External"/><Relationship Id="rId5" Type="http://schemas.openxmlformats.org/officeDocument/2006/relationships/hyperlink" Target="https://scholar.google.com/citations?user=mXnnq4oAAAAJ&amp;hl=en&amp;oi=sra" TargetMode="External"/><Relationship Id="rId15" Type="http://schemas.openxmlformats.org/officeDocument/2006/relationships/hyperlink" Target="https://scholar.google.com/citations?user=D8Dvk-4AAAAJ&amp;hl=en&amp;oi=sra" TargetMode="External"/><Relationship Id="rId10" Type="http://schemas.openxmlformats.org/officeDocument/2006/relationships/hyperlink" Target="https://scholar.google.com/citations?user=aSYFfuEAAAAJ&amp;hl=en&amp;oi=sra" TargetMode="External"/><Relationship Id="rId4" Type="http://schemas.openxmlformats.org/officeDocument/2006/relationships/hyperlink" Target="https://scholar.google.com/citations?user=FhVT9LsAAAAJ&amp;hl=en&amp;oi=sra" TargetMode="External"/><Relationship Id="rId9" Type="http://schemas.openxmlformats.org/officeDocument/2006/relationships/hyperlink" Target="https://scholar.google.com/citations?user=dSm9kiQAAAAJ&amp;hl=en&amp;oi=sra" TargetMode="External"/><Relationship Id="rId14" Type="http://schemas.openxmlformats.org/officeDocument/2006/relationships/hyperlink" Target="https://scholar.google.com/citations?user=eJx-I90AAAAJ&amp;hl=en&amp;oi=sra"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anada.ca/en/services/health/campaigns/vaping.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doi.org/10.1016/j.envres.2016.09.026"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nationalacademies.org/hmd/Reports/2018/public-health-consequences-of-e-cigarettes.asp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hetruth.com/the-facts/fact-vaping-nicotine-and-stres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ayoclinic.org/healthy-lifestyle/stress-management/in-depth/stress/art-20046037"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Thank you for showing interest in Not An Experiment! This presentation is intended for adults (educators, parents, caregivers etc.) wanting to learn more about vaping and covers topics such as: </a:t>
            </a:r>
          </a:p>
          <a:p>
            <a:pPr algn="l"/>
            <a:endParaRPr lang="en-US" dirty="0"/>
          </a:p>
          <a:p>
            <a:pPr marL="174708" indent="-174708">
              <a:buFont typeface="Arial" panose="020B0604020202020204" pitchFamily="34" charset="0"/>
              <a:buChar char="•"/>
            </a:pPr>
            <a:r>
              <a:rPr lang="en-US" dirty="0"/>
              <a:t>What vapes are</a:t>
            </a:r>
          </a:p>
          <a:p>
            <a:pPr marL="174708" indent="-174708">
              <a:buFont typeface="Arial" panose="020B0604020202020204" pitchFamily="34" charset="0"/>
              <a:buChar char="•"/>
            </a:pPr>
            <a:r>
              <a:rPr lang="en-US" dirty="0"/>
              <a:t>The ingredients in e-liquid</a:t>
            </a:r>
          </a:p>
          <a:p>
            <a:pPr marL="174708" indent="-174708">
              <a:buFont typeface="Arial" panose="020B0604020202020204" pitchFamily="34" charset="0"/>
              <a:buChar char="•"/>
            </a:pPr>
            <a:r>
              <a:rPr lang="en-US" dirty="0"/>
              <a:t>Federal and provincial laws that regulate the manufacturing, advertising and sale of the products</a:t>
            </a:r>
          </a:p>
          <a:p>
            <a:pPr marL="174708" indent="-174708">
              <a:buFont typeface="Arial" panose="020B0604020202020204" pitchFamily="34" charset="0"/>
              <a:buChar char="•"/>
            </a:pPr>
            <a:r>
              <a:rPr lang="en-US" dirty="0"/>
              <a:t>Information about the industry that makes and sells the products and how they are target youth</a:t>
            </a:r>
          </a:p>
          <a:p>
            <a:pPr marL="174708" indent="-174708">
              <a:buFont typeface="Arial" panose="020B0604020202020204" pitchFamily="34" charset="0"/>
              <a:buChar char="•"/>
            </a:pPr>
            <a:r>
              <a:rPr lang="en-US" dirty="0"/>
              <a:t>New and emerging tobacco industry products</a:t>
            </a:r>
          </a:p>
          <a:p>
            <a:pPr marL="174708" indent="-174708">
              <a:buFont typeface="Arial" panose="020B0604020202020204" pitchFamily="34" charset="0"/>
              <a:buChar char="•"/>
            </a:pPr>
            <a:r>
              <a:rPr lang="en-US" dirty="0"/>
              <a:t>Health effects &amp; nicotine addiction</a:t>
            </a:r>
          </a:p>
          <a:p>
            <a:pPr marL="174708" indent="-174708">
              <a:buFont typeface="Arial" panose="020B0604020202020204" pitchFamily="34" charset="0"/>
              <a:buChar char="•"/>
            </a:pPr>
            <a:r>
              <a:rPr lang="en-US" dirty="0"/>
              <a:t>How vaping affects mental health</a:t>
            </a:r>
          </a:p>
          <a:p>
            <a:pPr marL="174708" indent="-174708">
              <a:buFont typeface="Arial" panose="020B0604020202020204" pitchFamily="34" charset="0"/>
              <a:buChar char="•"/>
            </a:pPr>
            <a:r>
              <a:rPr lang="en-US" dirty="0"/>
              <a:t>How to talk with young people about vaping</a:t>
            </a:r>
          </a:p>
          <a:p>
            <a:pPr marL="174708" indent="-174708">
              <a:buFont typeface="Arial" panose="020B0604020202020204" pitchFamily="34" charset="0"/>
              <a:buChar char="•"/>
            </a:pPr>
            <a:r>
              <a:rPr lang="en-US" dirty="0"/>
              <a:t>Quit supports </a:t>
            </a:r>
          </a:p>
          <a:p>
            <a:pPr marL="174708" indent="-174708">
              <a:buFont typeface="Arial" panose="020B0604020202020204" pitchFamily="34" charset="0"/>
              <a:buChar char="•"/>
            </a:pPr>
            <a:r>
              <a:rPr lang="en-US" dirty="0"/>
              <a:t>How to use Not An Experiment in a school setting</a:t>
            </a:r>
          </a:p>
          <a:p>
            <a:pPr marL="174708" indent="-174708">
              <a:buFont typeface="Arial" panose="020B0604020202020204" pitchFamily="34" charset="0"/>
              <a:buChar char="•"/>
            </a:pPr>
            <a:endParaRPr lang="en-US" dirty="0"/>
          </a:p>
          <a:p>
            <a:r>
              <a:rPr lang="en-US" dirty="0"/>
              <a:t>We do not recommend using this presentation with young people – there are a lot more fun and engaging ways for them to learn! Check out our escape room style games - Escape the Experiment in both an in-person and on-line version along with the other resources available to download for free from the Educator Page.</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369F988-8291-D446-8524-BA1D6A889AF6}" type="slidenum">
              <a:rPr lang="en-US" smtClean="0"/>
              <a:t>1</a:t>
            </a:fld>
            <a:endParaRPr lang="en-US"/>
          </a:p>
        </p:txBody>
      </p:sp>
    </p:spTree>
    <p:extLst>
      <p:ext uri="{BB962C8B-B14F-4D97-AF65-F5344CB8AC3E}">
        <p14:creationId xmlns:p14="http://schemas.microsoft.com/office/powerpoint/2010/main" val="450078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baseline="0" dirty="0"/>
              <a:t>CLICK try again to go back.</a:t>
            </a:r>
          </a:p>
        </p:txBody>
      </p:sp>
      <p:sp>
        <p:nvSpPr>
          <p:cNvPr id="4" name="Slide Number Placeholder 3"/>
          <p:cNvSpPr>
            <a:spLocks noGrp="1"/>
          </p:cNvSpPr>
          <p:nvPr>
            <p:ph type="sldNum" sz="quarter" idx="10"/>
          </p:nvPr>
        </p:nvSpPr>
        <p:spPr/>
        <p:txBody>
          <a:bodyPr/>
          <a:lstStyle/>
          <a:p>
            <a:fld id="{7369F988-8291-D446-8524-BA1D6A889AF6}" type="slidenum">
              <a:rPr lang="en-US" smtClean="0"/>
              <a:t>10</a:t>
            </a:fld>
            <a:endParaRPr lang="en-US"/>
          </a:p>
        </p:txBody>
      </p:sp>
    </p:spTree>
    <p:extLst>
      <p:ext uri="{BB962C8B-B14F-4D97-AF65-F5344CB8AC3E}">
        <p14:creationId xmlns:p14="http://schemas.microsoft.com/office/powerpoint/2010/main" val="4058139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465887">
              <a:buFont typeface="Arial" panose="020B0604020202020204" pitchFamily="34" charset="0"/>
              <a:buChar char="•"/>
              <a:defRPr/>
            </a:pPr>
            <a:r>
              <a:rPr lang="en-US" dirty="0"/>
              <a:t>64% of youth who vaped in the past 12 months got their vapes from social sources (friends, family).</a:t>
            </a:r>
            <a:r>
              <a:rPr lang="en-US" baseline="30000" dirty="0"/>
              <a:t>(1)</a:t>
            </a:r>
            <a:r>
              <a:rPr lang="en-US" dirty="0"/>
              <a:t> </a:t>
            </a:r>
          </a:p>
          <a:p>
            <a:pPr marL="174708" indent="-174708" defTabSz="465887">
              <a:buFont typeface="Arial" panose="020B0604020202020204" pitchFamily="34" charset="0"/>
              <a:buChar char="•"/>
              <a:defRPr/>
            </a:pPr>
            <a:endParaRPr lang="en-US" dirty="0"/>
          </a:p>
          <a:p>
            <a:pPr marL="174708" indent="-174708" defTabSz="465887">
              <a:buFont typeface="Arial" panose="020B0604020202020204" pitchFamily="34" charset="0"/>
              <a:buChar char="•"/>
              <a:defRPr/>
            </a:pPr>
            <a:r>
              <a:rPr lang="en-US" dirty="0"/>
              <a:t>This compares to 18% who bought it at a retail store and 4% who gave someone else money to buy it for them.</a:t>
            </a:r>
            <a:r>
              <a:rPr lang="en-US" baseline="30000" dirty="0"/>
              <a:t>(1)</a:t>
            </a:r>
          </a:p>
          <a:p>
            <a:pPr marL="0" indent="0">
              <a:buFont typeface="Arial" panose="020B0604020202020204" pitchFamily="34" charset="0"/>
              <a:buNone/>
            </a:pPr>
            <a:endParaRPr lang="en-US" b="0" baseline="0" dirty="0"/>
          </a:p>
          <a:p>
            <a:pPr marL="174708" indent="-174708">
              <a:buFont typeface="Arial" panose="020B0604020202020204" pitchFamily="34" charset="0"/>
              <a:buChar char="•"/>
            </a:pPr>
            <a:r>
              <a:rPr lang="en-US" b="0" baseline="0" dirty="0"/>
              <a:t>Sharing or selling e-cigarettes to young people is not a good way to be nice. Not only is it against the law, but you are also:</a:t>
            </a:r>
          </a:p>
          <a:p>
            <a:pPr marL="640594" lvl="1" indent="-174708">
              <a:buFont typeface="Arial" panose="020B0604020202020204" pitchFamily="34" charset="0"/>
              <a:buChar char="•"/>
            </a:pPr>
            <a:r>
              <a:rPr lang="en-US" b="0" baseline="0" dirty="0"/>
              <a:t>Helping the industry addict people to nicotine.</a:t>
            </a:r>
          </a:p>
          <a:p>
            <a:pPr marL="640594" lvl="1" indent="-174708">
              <a:buFont typeface="Arial" panose="020B0604020202020204" pitchFamily="34" charset="0"/>
              <a:buChar char="•"/>
            </a:pPr>
            <a:r>
              <a:rPr lang="en-US" b="0" baseline="0" dirty="0"/>
              <a:t>Helping the industry make money.</a:t>
            </a:r>
          </a:p>
          <a:p>
            <a:pPr marL="640594" lvl="1" indent="-174708">
              <a:buFont typeface="Arial" panose="020B0604020202020204" pitchFamily="34" charset="0"/>
              <a:buChar char="•"/>
            </a:pPr>
            <a:r>
              <a:rPr lang="en-US" b="0" baseline="0" dirty="0"/>
              <a:t>Doing the industry’s dirty work for them.</a:t>
            </a:r>
          </a:p>
          <a:p>
            <a:pPr marL="640594" lvl="1" indent="-174708">
              <a:buFont typeface="Arial" panose="020B0604020202020204" pitchFamily="34" charset="0"/>
              <a:buChar char="•"/>
            </a:pPr>
            <a:endParaRPr lang="en-US" b="0" baseline="0" dirty="0"/>
          </a:p>
          <a:p>
            <a:pPr marL="8686"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Reference:</a:t>
            </a:r>
            <a:endParaRPr lang="en-CA" sz="1200" u="sng" dirty="0">
              <a:solidFill>
                <a:schemeClr val="bg1"/>
              </a:solidFill>
              <a:latin typeface="+mn-lt"/>
            </a:endParaRPr>
          </a:p>
          <a:p>
            <a:pPr marL="8686"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err="1">
                <a:solidFill>
                  <a:schemeClr val="bg1"/>
                </a:solidFill>
                <a:latin typeface="+mn-lt"/>
              </a:rPr>
              <a:t>Boak</a:t>
            </a:r>
            <a:r>
              <a:rPr lang="en-CA" sz="1200" dirty="0">
                <a:solidFill>
                  <a:schemeClr val="bg1"/>
                </a:solidFill>
                <a:latin typeface="+mn-lt"/>
              </a:rPr>
              <a:t>, A., Hamilton, H. A. (2023). Drug use among Ontario students, 1977-2023: Findings from the Ontario Student Drug Use and Health Survey (OSDUHS). </a:t>
            </a:r>
            <a:r>
              <a:rPr lang="en-CA" sz="1200" i="1" dirty="0">
                <a:solidFill>
                  <a:schemeClr val="bg1"/>
                </a:solidFill>
                <a:latin typeface="+mn-lt"/>
              </a:rPr>
              <a:t>Toronto (ON): Centre for Addiction and Mental Health</a:t>
            </a:r>
            <a:r>
              <a:rPr lang="en-CA" sz="1200" dirty="0">
                <a:solidFill>
                  <a:schemeClr val="bg1"/>
                </a:solidFill>
                <a:latin typeface="+mn-lt"/>
              </a:rPr>
              <a:t>.</a:t>
            </a:r>
          </a:p>
          <a:p>
            <a:pPr marL="8686" lvl="0" indent="0">
              <a:buFont typeface="Arial" panose="020B0604020202020204" pitchFamily="34" charset="0"/>
              <a:buNone/>
            </a:pPr>
            <a:endParaRPr lang="en-US" b="0" baseline="0" dirty="0"/>
          </a:p>
        </p:txBody>
      </p:sp>
      <p:sp>
        <p:nvSpPr>
          <p:cNvPr id="4" name="Slide Number Placeholder 3"/>
          <p:cNvSpPr>
            <a:spLocks noGrp="1"/>
          </p:cNvSpPr>
          <p:nvPr>
            <p:ph type="sldNum" sz="quarter" idx="10"/>
          </p:nvPr>
        </p:nvSpPr>
        <p:spPr/>
        <p:txBody>
          <a:bodyPr/>
          <a:lstStyle/>
          <a:p>
            <a:fld id="{7369F988-8291-D446-8524-BA1D6A889AF6}" type="slidenum">
              <a:rPr lang="en-US" smtClean="0"/>
              <a:t>11</a:t>
            </a:fld>
            <a:endParaRPr lang="en-US"/>
          </a:p>
        </p:txBody>
      </p:sp>
    </p:spTree>
    <p:extLst>
      <p:ext uri="{BB962C8B-B14F-4D97-AF65-F5344CB8AC3E}">
        <p14:creationId xmlns:p14="http://schemas.microsoft.com/office/powerpoint/2010/main" val="2942700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06A69-1C5A-D79C-F20E-A20082F4D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97C05-8BD9-729D-876D-A1D2C2AB25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CCB8B4-D9B0-194F-88C1-C4895A4566AF}"/>
              </a:ext>
            </a:extLst>
          </p:cNvPr>
          <p:cNvSpPr>
            <a:spLocks noGrp="1"/>
          </p:cNvSpPr>
          <p:nvPr>
            <p:ph type="body" idx="1"/>
          </p:nvPr>
        </p:nvSpPr>
        <p:spPr/>
        <p:txBody>
          <a:bodyPr/>
          <a:lstStyle/>
          <a:p>
            <a:pPr marL="174708" indent="-174708">
              <a:buFont typeface="Arial" panose="020B0604020202020204" pitchFamily="34" charset="0"/>
              <a:buChar char="•"/>
            </a:pPr>
            <a:r>
              <a:rPr lang="en-US" dirty="0">
                <a:solidFill>
                  <a:schemeClr val="bg1"/>
                </a:solidFill>
              </a:rPr>
              <a:t>Why are youth vaping?</a:t>
            </a:r>
          </a:p>
          <a:p>
            <a:pPr marL="174708" indent="-174708">
              <a:buFont typeface="Arial" panose="020B0604020202020204" pitchFamily="34" charset="0"/>
              <a:buChar char="•"/>
            </a:pPr>
            <a:endParaRPr lang="en-US" dirty="0">
              <a:solidFill>
                <a:schemeClr val="bg1"/>
              </a:solidFill>
            </a:endParaRPr>
          </a:p>
          <a:p>
            <a:pPr marL="174708" indent="-174708">
              <a:buFont typeface="Arial" panose="020B0604020202020204" pitchFamily="34" charset="0"/>
              <a:buChar char="•"/>
            </a:pPr>
            <a:r>
              <a:rPr lang="en-US" dirty="0">
                <a:solidFill>
                  <a:schemeClr val="bg1"/>
                </a:solidFill>
              </a:rPr>
              <a:t>Cigarette smoking rates in Canada are the lowest in almost 20 years.</a:t>
            </a:r>
            <a:r>
              <a:rPr lang="en-US" baseline="30000" dirty="0">
                <a:solidFill>
                  <a:schemeClr val="bg1"/>
                </a:solidFill>
              </a:rPr>
              <a:t>(1) </a:t>
            </a:r>
            <a:r>
              <a:rPr lang="en-US" dirty="0">
                <a:solidFill>
                  <a:schemeClr val="bg1"/>
                </a:solidFill>
              </a:rPr>
              <a:t>This is great news for everyone except</a:t>
            </a:r>
            <a:r>
              <a:rPr lang="en-US" baseline="0" dirty="0">
                <a:solidFill>
                  <a:schemeClr val="bg1"/>
                </a:solidFill>
              </a:rPr>
              <a:t> the tobacco industry.</a:t>
            </a:r>
            <a:r>
              <a:rPr lang="en-US" dirty="0">
                <a:solidFill>
                  <a:schemeClr val="bg1"/>
                </a:solidFill>
              </a:rPr>
              <a:t> </a:t>
            </a:r>
          </a:p>
          <a:p>
            <a:pPr marL="174708" indent="-174708">
              <a:buFont typeface="Arial" panose="020B0604020202020204" pitchFamily="34" charset="0"/>
              <a:buChar char="•"/>
            </a:pPr>
            <a:endParaRPr lang="en-US" dirty="0">
              <a:solidFill>
                <a:schemeClr val="bg1"/>
              </a:solidFill>
            </a:endParaRPr>
          </a:p>
          <a:p>
            <a:pPr marL="174708" indent="-174708">
              <a:buFont typeface="Arial" panose="020B0604020202020204" pitchFamily="34" charset="0"/>
              <a:buChar char="•"/>
            </a:pPr>
            <a:r>
              <a:rPr lang="en-US" baseline="0" dirty="0">
                <a:solidFill>
                  <a:schemeClr val="bg1"/>
                </a:solidFill>
              </a:rPr>
              <a:t>The tobacco industry needed to re-invent itself, and e-cigarettes were a perfect product for many reasons:</a:t>
            </a:r>
          </a:p>
          <a:p>
            <a:pPr marL="640594" lvl="1" indent="-174708">
              <a:buFont typeface="Arial" panose="020B0604020202020204" pitchFamily="34" charset="0"/>
              <a:buChar char="•"/>
            </a:pPr>
            <a:r>
              <a:rPr lang="en-US" baseline="0" dirty="0">
                <a:solidFill>
                  <a:schemeClr val="bg1"/>
                </a:solidFill>
              </a:rPr>
              <a:t>People, especially youth, love electronic devices.</a:t>
            </a:r>
          </a:p>
          <a:p>
            <a:pPr marL="640594" lvl="1" indent="-174708">
              <a:buFont typeface="Arial" panose="020B0604020202020204" pitchFamily="34" charset="0"/>
              <a:buChar char="•"/>
            </a:pPr>
            <a:r>
              <a:rPr lang="en-US" baseline="0" dirty="0">
                <a:solidFill>
                  <a:schemeClr val="bg1"/>
                </a:solidFill>
              </a:rPr>
              <a:t>Removing the need to burn tobacco means vapes can be marketed as a “safer” alternative to cigarettes.</a:t>
            </a:r>
          </a:p>
          <a:p>
            <a:pPr marL="640594" lvl="1" indent="-174708">
              <a:buFont typeface="Arial" panose="020B0604020202020204" pitchFamily="34" charset="0"/>
              <a:buChar char="•"/>
            </a:pPr>
            <a:r>
              <a:rPr lang="en-US" baseline="0" dirty="0">
                <a:solidFill>
                  <a:schemeClr val="bg1"/>
                </a:solidFill>
              </a:rPr>
              <a:t>E-liquid comes in 1000s of </a:t>
            </a:r>
            <a:r>
              <a:rPr lang="en-US" baseline="0" dirty="0" err="1">
                <a:solidFill>
                  <a:schemeClr val="bg1"/>
                </a:solidFill>
              </a:rPr>
              <a:t>flavours</a:t>
            </a:r>
            <a:r>
              <a:rPr lang="en-US" baseline="0" dirty="0">
                <a:solidFill>
                  <a:schemeClr val="bg1"/>
                </a:solidFill>
              </a:rPr>
              <a:t> making them appealing to users of all ages. They make the products appear normal and harmless like candy! Over 90% of youth who vape started with a flavoured vape.</a:t>
            </a:r>
            <a:r>
              <a:rPr lang="en-US" baseline="30000" dirty="0">
                <a:solidFill>
                  <a:schemeClr val="bg1"/>
                </a:solidFill>
              </a:rPr>
              <a:t>(2)</a:t>
            </a:r>
          </a:p>
          <a:p>
            <a:pPr marL="640594" lvl="1" indent="-174708">
              <a:buFont typeface="Arial" panose="020B0604020202020204" pitchFamily="34" charset="0"/>
              <a:buChar char="•"/>
            </a:pPr>
            <a:r>
              <a:rPr lang="en-US" baseline="0" dirty="0">
                <a:solidFill>
                  <a:schemeClr val="bg1"/>
                </a:solidFill>
              </a:rPr>
              <a:t>Initially, e-cigarettes were not restricted by laws that: </a:t>
            </a:r>
          </a:p>
          <a:p>
            <a:pPr marL="1106481" lvl="2" indent="-174708">
              <a:buFont typeface="Arial" panose="020B0604020202020204" pitchFamily="34" charset="0"/>
              <a:buChar char="•"/>
            </a:pPr>
            <a:r>
              <a:rPr lang="en-US" baseline="0" dirty="0">
                <a:solidFill>
                  <a:schemeClr val="bg1"/>
                </a:solidFill>
              </a:rPr>
              <a:t> oversee the sale and marketing of cigarettes; and </a:t>
            </a:r>
          </a:p>
          <a:p>
            <a:pPr marL="1106481" lvl="2" indent="-174708">
              <a:buFont typeface="Arial" panose="020B0604020202020204" pitchFamily="34" charset="0"/>
              <a:buChar char="•"/>
            </a:pPr>
            <a:r>
              <a:rPr lang="en-US" baseline="0" dirty="0">
                <a:solidFill>
                  <a:schemeClr val="bg1"/>
                </a:solidFill>
              </a:rPr>
              <a:t> dictate where you can and cannot smoke.</a:t>
            </a:r>
          </a:p>
          <a:p>
            <a:pPr marL="640594" lvl="1" indent="-174708">
              <a:buFont typeface="Arial" panose="020B0604020202020204" pitchFamily="34" charset="0"/>
              <a:buChar char="•"/>
            </a:pPr>
            <a:r>
              <a:rPr lang="en-US" baseline="0" dirty="0">
                <a:solidFill>
                  <a:schemeClr val="bg1"/>
                </a:solidFill>
              </a:rPr>
              <a:t>They allow the tobacco industry to keep their profits soaring by </a:t>
            </a:r>
            <a:r>
              <a:rPr lang="en-US" b="1" baseline="0" dirty="0">
                <a:solidFill>
                  <a:schemeClr val="bg1"/>
                </a:solidFill>
              </a:rPr>
              <a:t>ADDICTING PEOPLE TO NICOTINE. </a:t>
            </a:r>
            <a:r>
              <a:rPr lang="en-US" b="0" baseline="0" dirty="0">
                <a:solidFill>
                  <a:schemeClr val="bg1"/>
                </a:solidFill>
              </a:rPr>
              <a:t>The younger the industry can hook people, the more likely they will have a customer for life.</a:t>
            </a:r>
            <a:endParaRPr lang="en-US" b="1" baseline="0" dirty="0">
              <a:solidFill>
                <a:schemeClr val="bg1"/>
              </a:solidFill>
            </a:endParaRPr>
          </a:p>
          <a:p>
            <a:pPr marL="174708" indent="-174708">
              <a:buFont typeface="Arial" panose="020B0604020202020204" pitchFamily="34" charset="0"/>
              <a:buChar char="•"/>
            </a:pPr>
            <a:endParaRPr lang="en-US" baseline="0" dirty="0">
              <a:solidFill>
                <a:schemeClr val="bg1"/>
              </a:solidFill>
            </a:endParaRPr>
          </a:p>
          <a:p>
            <a:pPr marL="174708" indent="-174708">
              <a:buFont typeface="Arial" panose="020B0604020202020204" pitchFamily="34" charset="0"/>
              <a:buChar char="•"/>
            </a:pPr>
            <a:r>
              <a:rPr lang="en-US" baseline="0" dirty="0">
                <a:solidFill>
                  <a:schemeClr val="bg1"/>
                </a:solidFill>
              </a:rPr>
              <a:t>So even though vapes were originally promoted as an alternative to smoking commercial cigarettes, it didn’t take long for the tobacco industry to start buying portions of e-cigarette companies and selling their own brand of e-cigarettes (e.g., Juul, Vuse, Glo, Logic, Vype and Blu). </a:t>
            </a:r>
          </a:p>
          <a:p>
            <a:pPr defTabSz="465887">
              <a:defRPr/>
            </a:pPr>
            <a:endParaRPr lang="en-US" dirty="0">
              <a:solidFill>
                <a:schemeClr val="bg1"/>
              </a:solidFill>
            </a:endParaRPr>
          </a:p>
          <a:p>
            <a:pPr defTabSz="465887">
              <a:defRPr/>
            </a:pPr>
            <a:r>
              <a:rPr lang="en-US" b="0" u="sng" dirty="0">
                <a:solidFill>
                  <a:schemeClr val="bg1"/>
                </a:solidFill>
              </a:rPr>
              <a:t>Reference:</a:t>
            </a:r>
          </a:p>
          <a:p>
            <a:pPr marL="232943" indent="-232943" defTabSz="465887">
              <a:buFont typeface="+mj-lt"/>
              <a:buAutoNum type="arabicPeriod"/>
              <a:defRPr/>
            </a:pPr>
            <a:r>
              <a:rPr lang="en-US" dirty="0">
                <a:solidFill>
                  <a:schemeClr val="bg1"/>
                </a:solidFill>
              </a:rPr>
              <a:t>NB Anti-tobacco Coalition. (2019). </a:t>
            </a:r>
            <a:r>
              <a:rPr lang="en-US" i="1" dirty="0">
                <a:solidFill>
                  <a:schemeClr val="bg1"/>
                </a:solidFill>
              </a:rPr>
              <a:t>Canadian Smoking Prevalence Historical Trends, 2001-2019</a:t>
            </a:r>
            <a:r>
              <a:rPr lang="en-US" dirty="0">
                <a:solidFill>
                  <a:schemeClr val="bg1"/>
                </a:solidFill>
              </a:rPr>
              <a:t>. Retrieved from </a:t>
            </a:r>
            <a:r>
              <a:rPr lang="en-US" b="1" dirty="0">
                <a:solidFill>
                  <a:schemeClr val="bg1"/>
                </a:solidFill>
                <a:hlinkClick r:id="rId3">
                  <a:extLst>
                    <a:ext uri="{A12FA001-AC4F-418D-AE19-62706E023703}">
                      <ahyp:hlinkClr xmlns:ahyp="http://schemas.microsoft.com/office/drawing/2018/hyperlinkcolor" val="tx"/>
                    </a:ext>
                  </a:extLst>
                </a:hlinkClick>
              </a:rPr>
              <a:t>http://nbatc.ca/2020/08/13/canadian-community-healthsurvey-cchs-results-for-2019-current-smoking-declines-to-14-8-daily-smoking-to-10-0-incanada/</a:t>
            </a:r>
            <a:endParaRPr lang="en-US" dirty="0">
              <a:solidFill>
                <a:schemeClr val="bg1"/>
              </a:solidFill>
            </a:endParaRPr>
          </a:p>
          <a:p>
            <a:pPr marL="232943" indent="-232943" defTabSz="465887">
              <a:buFont typeface="+mj-lt"/>
              <a:buAutoNum type="arabicPeriod"/>
              <a:defRPr/>
            </a:pPr>
            <a:r>
              <a:rPr lang="en-US" dirty="0">
                <a:solidFill>
                  <a:schemeClr val="bg1"/>
                </a:solidFill>
              </a:rPr>
              <a:t>Al-Hamdani, M., Hopkins, D.B. and Davidson, M. </a:t>
            </a:r>
            <a:r>
              <a:rPr lang="en-US" i="1" dirty="0">
                <a:solidFill>
                  <a:schemeClr val="bg1"/>
                </a:solidFill>
              </a:rPr>
              <a:t>The Youth and Young Adult Vaping Project, 2020-2021</a:t>
            </a:r>
            <a:r>
              <a:rPr lang="en-US" dirty="0">
                <a:solidFill>
                  <a:schemeClr val="bg1"/>
                </a:solidFill>
              </a:rPr>
              <a:t>. The Lung Association, Smoke-Free Nova Scotia and Heart &amp; Stroke.</a:t>
            </a:r>
          </a:p>
          <a:p>
            <a:endParaRPr lang="en-US" dirty="0">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11C0FE1D-22E5-CA24-CB47-043AF9F1A848}"/>
              </a:ext>
            </a:extLst>
          </p:cNvPr>
          <p:cNvSpPr>
            <a:spLocks noGrp="1"/>
          </p:cNvSpPr>
          <p:nvPr>
            <p:ph type="sldNum" sz="quarter" idx="5"/>
          </p:nvPr>
        </p:nvSpPr>
        <p:spPr/>
        <p:txBody>
          <a:bodyPr/>
          <a:lstStyle/>
          <a:p>
            <a:pPr defTabSz="474739">
              <a:defRPr/>
            </a:pPr>
            <a:fld id="{CAE7E1C4-AFD9-445C-881F-88DF01521D63}" type="slidenum">
              <a:rPr lang="en-US">
                <a:solidFill>
                  <a:prstClr val="black"/>
                </a:solidFill>
                <a:latin typeface="Calibri"/>
              </a:rPr>
              <a:pPr defTabSz="474739">
                <a:defRPr/>
              </a:pPr>
              <a:t>12</a:t>
            </a:fld>
            <a:endParaRPr lang="en-US">
              <a:solidFill>
                <a:prstClr val="black"/>
              </a:solidFill>
              <a:latin typeface="Calibri"/>
            </a:endParaRPr>
          </a:p>
        </p:txBody>
      </p:sp>
    </p:spTree>
    <p:extLst>
      <p:ext uri="{BB962C8B-B14F-4D97-AF65-F5344CB8AC3E}">
        <p14:creationId xmlns:p14="http://schemas.microsoft.com/office/powerpoint/2010/main" val="2961282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solidFill>
                  <a:schemeClr val="bg1"/>
                </a:solidFill>
              </a:rPr>
              <a:t>Big Tobacco has a well documented history of lying about the addictiveness and health effects of their products as well as who exactly they’re marketing their products to (youth and other vulnerable people). </a:t>
            </a:r>
          </a:p>
          <a:p>
            <a:pPr marL="174708" indent="-174708">
              <a:buFont typeface="Arial" panose="020B0604020202020204" pitchFamily="34" charset="0"/>
              <a:buChar char="•"/>
            </a:pPr>
            <a:endParaRPr lang="en-US" baseline="0" dirty="0">
              <a:solidFill>
                <a:schemeClr val="bg1"/>
              </a:solidFill>
            </a:endParaRPr>
          </a:p>
          <a:p>
            <a:pPr marL="174708" indent="-174708">
              <a:buFont typeface="Arial" panose="020B0604020202020204" pitchFamily="34" charset="0"/>
              <a:buChar char="•"/>
            </a:pPr>
            <a:r>
              <a:rPr lang="en-US" baseline="0" dirty="0">
                <a:solidFill>
                  <a:schemeClr val="bg1"/>
                </a:solidFill>
              </a:rPr>
              <a:t>They do this by paying billions on questionable marketing techniques:</a:t>
            </a:r>
          </a:p>
          <a:p>
            <a:pPr marL="640594" lvl="1" indent="-174708">
              <a:buFont typeface="Arial" panose="020B0604020202020204" pitchFamily="34" charset="0"/>
              <a:buChar char="•"/>
            </a:pPr>
            <a:r>
              <a:rPr lang="en-US" baseline="0" dirty="0">
                <a:solidFill>
                  <a:schemeClr val="bg1"/>
                </a:solidFill>
              </a:rPr>
              <a:t>Celebrity endorsements</a:t>
            </a:r>
          </a:p>
          <a:p>
            <a:pPr marL="640594" lvl="1" indent="-174708">
              <a:buFont typeface="Arial" panose="020B0604020202020204" pitchFamily="34" charset="0"/>
              <a:buChar char="•"/>
            </a:pPr>
            <a:r>
              <a:rPr lang="en-US" baseline="0" dirty="0">
                <a:solidFill>
                  <a:schemeClr val="bg1"/>
                </a:solidFill>
              </a:rPr>
              <a:t>Cartoon characters</a:t>
            </a:r>
          </a:p>
          <a:p>
            <a:pPr marL="640594" lvl="1" indent="-174708">
              <a:buFont typeface="Arial" panose="020B0604020202020204" pitchFamily="34" charset="0"/>
              <a:buChar char="•"/>
            </a:pPr>
            <a:r>
              <a:rPr lang="en-US" baseline="0" dirty="0">
                <a:solidFill>
                  <a:schemeClr val="bg1"/>
                </a:solidFill>
              </a:rPr>
              <a:t>Flavours</a:t>
            </a:r>
          </a:p>
          <a:p>
            <a:pPr marL="640594" lvl="1" indent="-174708">
              <a:buFont typeface="Arial" panose="020B0604020202020204" pitchFamily="34" charset="0"/>
              <a:buChar char="•"/>
            </a:pPr>
            <a:r>
              <a:rPr lang="en-US" baseline="0" dirty="0">
                <a:solidFill>
                  <a:schemeClr val="bg1"/>
                </a:solidFill>
              </a:rPr>
              <a:t>Medical endorsements</a:t>
            </a:r>
          </a:p>
          <a:p>
            <a:pPr marL="640594" lvl="1" indent="-174708">
              <a:buFont typeface="Arial" panose="020B0604020202020204" pitchFamily="34" charset="0"/>
              <a:buChar char="•"/>
            </a:pPr>
            <a:r>
              <a:rPr lang="en-US" baseline="0" dirty="0">
                <a:solidFill>
                  <a:schemeClr val="bg1"/>
                </a:solidFill>
              </a:rPr>
              <a:t>Lifestyle Advertising</a:t>
            </a:r>
          </a:p>
          <a:p>
            <a:pPr marL="640594" lvl="1" indent="-174708">
              <a:buFont typeface="Arial" panose="020B0604020202020204" pitchFamily="34" charset="0"/>
              <a:buChar char="•"/>
            </a:pPr>
            <a:r>
              <a:rPr lang="en-US" baseline="0" dirty="0">
                <a:solidFill>
                  <a:schemeClr val="bg1"/>
                </a:solidFill>
              </a:rPr>
              <a:t>Product placement and social influencers</a:t>
            </a:r>
          </a:p>
          <a:p>
            <a:pPr marL="640594" lvl="1" indent="-174708">
              <a:buFont typeface="Arial" panose="020B0604020202020204" pitchFamily="34" charset="0"/>
              <a:buChar char="•"/>
            </a:pPr>
            <a:r>
              <a:rPr lang="en-US" baseline="0" dirty="0">
                <a:solidFill>
                  <a:schemeClr val="bg1"/>
                </a:solidFill>
              </a:rPr>
              <a:t>Loopholes in the laws</a:t>
            </a:r>
          </a:p>
          <a:p>
            <a:pPr marL="465887" lvl="1"/>
            <a:endParaRPr lang="en-US" baseline="0" dirty="0">
              <a:solidFill>
                <a:schemeClr val="bg1"/>
              </a:solidFill>
            </a:endParaRPr>
          </a:p>
          <a:p>
            <a:pPr marL="174708" indent="-174708">
              <a:buFont typeface="Arial" panose="020B0604020202020204" pitchFamily="34" charset="0"/>
              <a:buChar char="•"/>
            </a:pPr>
            <a:r>
              <a:rPr lang="en-US" baseline="0" dirty="0">
                <a:solidFill>
                  <a:schemeClr val="bg1"/>
                </a:solidFill>
              </a:rPr>
              <a:t>These strategies worked to addict generations of people to commercial tobacco products, especially commercial cigarettes.</a:t>
            </a:r>
          </a:p>
          <a:p>
            <a:pPr marL="174708" indent="-174708">
              <a:buFont typeface="Arial" panose="020B0604020202020204" pitchFamily="34" charset="0"/>
              <a:buChar char="•"/>
            </a:pPr>
            <a:endParaRPr lang="en-US" baseline="0" dirty="0">
              <a:solidFill>
                <a:schemeClr val="bg1"/>
              </a:solidFill>
            </a:endParaRPr>
          </a:p>
          <a:p>
            <a:pPr marL="174708" indent="-174708">
              <a:buFont typeface="Arial" panose="020B0604020202020204" pitchFamily="34" charset="0"/>
              <a:buChar char="•"/>
            </a:pPr>
            <a:r>
              <a:rPr lang="en-US" baseline="0" dirty="0">
                <a:solidFill>
                  <a:schemeClr val="bg1"/>
                </a:solidFill>
              </a:rPr>
              <a:t>Once the partnership between the tobacco industry and the e-cigarette industry was formed, it didn’t take long for e-cigarettes to be marketed using some of the same old tricks perfected by big tobacco.</a:t>
            </a:r>
          </a:p>
          <a:p>
            <a:pPr marL="174708" indent="-174708">
              <a:buFont typeface="Arial" panose="020B0604020202020204" pitchFamily="34" charset="0"/>
              <a:buChar char="•"/>
            </a:pPr>
            <a:endParaRPr lang="en-US" baseline="0" dirty="0">
              <a:solidFill>
                <a:schemeClr val="bg1"/>
              </a:solidFill>
            </a:endParaRPr>
          </a:p>
          <a:p>
            <a:pPr marL="174708" indent="-174708">
              <a:buFont typeface="Arial" panose="020B0604020202020204" pitchFamily="34" charset="0"/>
              <a:buChar char="•"/>
            </a:pPr>
            <a:r>
              <a:rPr lang="en-US" baseline="0" dirty="0">
                <a:solidFill>
                  <a:schemeClr val="bg1"/>
                </a:solidFill>
              </a:rPr>
              <a:t>The bottom line is that the industry pays billions to find ways to market their products. The marketing is designed to make people believe the products are safe, fun, helpful and even a “normal” part of their lives.</a:t>
            </a:r>
          </a:p>
          <a:p>
            <a:pPr marL="174708" indent="-174708">
              <a:buFont typeface="Arial" panose="020B0604020202020204" pitchFamily="34" charset="0"/>
              <a:buChar char="•"/>
            </a:pPr>
            <a:endParaRPr lang="en-US" baseline="0" dirty="0">
              <a:solidFill>
                <a:schemeClr val="bg1"/>
              </a:solidFill>
            </a:endParaRPr>
          </a:p>
          <a:p>
            <a:pPr marL="174708" indent="-174708">
              <a:buFont typeface="Arial" panose="020B0604020202020204" pitchFamily="34" charset="0"/>
              <a:buChar char="•"/>
            </a:pPr>
            <a:r>
              <a:rPr lang="en-US" baseline="0" dirty="0">
                <a:solidFill>
                  <a:schemeClr val="bg1"/>
                </a:solidFill>
              </a:rPr>
              <a:t>It’s important that people - especially young people, are cautious and think critically about what this industry is actually selling us. Behind the flashy labels, fun names, and yummy sounding </a:t>
            </a:r>
            <a:r>
              <a:rPr lang="en-US" baseline="0" dirty="0" err="1">
                <a:solidFill>
                  <a:schemeClr val="bg1"/>
                </a:solidFill>
              </a:rPr>
              <a:t>flavours</a:t>
            </a:r>
            <a:r>
              <a:rPr lang="en-US" baseline="0" dirty="0">
                <a:solidFill>
                  <a:schemeClr val="bg1"/>
                </a:solidFill>
              </a:rPr>
              <a:t> there exists a darker reality that includes addiction, known and unknown health risks, and </a:t>
            </a:r>
            <a:r>
              <a:rPr lang="en-US" strike="noStrike" baseline="0" dirty="0">
                <a:solidFill>
                  <a:schemeClr val="bg1"/>
                </a:solidFill>
              </a:rPr>
              <a:t>tricks by</a:t>
            </a:r>
            <a:r>
              <a:rPr lang="en-US" baseline="0" dirty="0">
                <a:solidFill>
                  <a:schemeClr val="bg1"/>
                </a:solidFill>
              </a:rPr>
              <a:t> an industry that is only interested in profits.</a:t>
            </a:r>
          </a:p>
        </p:txBody>
      </p:sp>
      <p:sp>
        <p:nvSpPr>
          <p:cNvPr id="4" name="Slide Number Placeholder 3"/>
          <p:cNvSpPr>
            <a:spLocks noGrp="1"/>
          </p:cNvSpPr>
          <p:nvPr>
            <p:ph type="sldNum" sz="quarter" idx="10"/>
          </p:nvPr>
        </p:nvSpPr>
        <p:spPr/>
        <p:txBody>
          <a:bodyPr/>
          <a:lstStyle/>
          <a:p>
            <a:pPr defTabSz="465887">
              <a:defRPr/>
            </a:pPr>
            <a:fld id="{7369F988-8291-D446-8524-BA1D6A889AF6}" type="slidenum">
              <a:rPr lang="en-US">
                <a:solidFill>
                  <a:prstClr val="black"/>
                </a:solidFill>
                <a:latin typeface="Calibri"/>
              </a:rPr>
              <a:pPr defTabSz="465887">
                <a:defRPr/>
              </a:pPr>
              <a:t>13</a:t>
            </a:fld>
            <a:endParaRPr lang="en-US">
              <a:solidFill>
                <a:prstClr val="black"/>
              </a:solidFill>
              <a:latin typeface="Calibri"/>
            </a:endParaRPr>
          </a:p>
        </p:txBody>
      </p:sp>
    </p:spTree>
    <p:extLst>
      <p:ext uri="{BB962C8B-B14F-4D97-AF65-F5344CB8AC3E}">
        <p14:creationId xmlns:p14="http://schemas.microsoft.com/office/powerpoint/2010/main" val="186168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sz="1200" u="none" dirty="0">
                <a:solidFill>
                  <a:schemeClr val="bg1"/>
                </a:solidFill>
                <a:latin typeface="+mn-lt"/>
              </a:rPr>
              <a:t>In July 2023, Health Canada gave approval under the Natural Health Regulations Act for Imperial Tobacco to start selling ZONNIC (flavoured nicotine pouches) as “nicotine replacement therapy”.</a:t>
            </a:r>
          </a:p>
          <a:p>
            <a:pPr marL="174708" indent="-174708" defTabSz="931774">
              <a:buFont typeface="Arial" panose="020B0604020202020204" pitchFamily="34" charset="0"/>
              <a:buChar char="•"/>
              <a:defRPr/>
            </a:pPr>
            <a:endParaRPr lang="en-US" sz="1200" u="none" dirty="0">
              <a:solidFill>
                <a:schemeClr val="bg1"/>
              </a:solidFill>
              <a:latin typeface="+mn-lt"/>
            </a:endParaRPr>
          </a:p>
          <a:p>
            <a:pPr marL="174708" indent="-174708" defTabSz="931774">
              <a:buFont typeface="Arial" panose="020B0604020202020204" pitchFamily="34" charset="0"/>
              <a:buChar char="•"/>
              <a:defRPr/>
            </a:pPr>
            <a:r>
              <a:rPr lang="en-US" sz="1200" u="none" dirty="0">
                <a:solidFill>
                  <a:schemeClr val="bg1"/>
                </a:solidFill>
                <a:latin typeface="+mn-lt"/>
              </a:rPr>
              <a:t>By getting approval under the Natural Health Regulation Act, there are no laws to stop the marketing or sale of these tobacco industry products to KIDS. </a:t>
            </a:r>
          </a:p>
          <a:p>
            <a:pPr marL="174708" indent="-174708" defTabSz="931774">
              <a:buFont typeface="Arial" panose="020B0604020202020204" pitchFamily="34" charset="0"/>
              <a:buChar char="•"/>
              <a:defRPr/>
            </a:pPr>
            <a:endParaRPr lang="en-US" sz="1200" u="none" dirty="0">
              <a:solidFill>
                <a:schemeClr val="bg1"/>
              </a:solidFill>
              <a:latin typeface="+mn-lt"/>
            </a:endParaRPr>
          </a:p>
          <a:p>
            <a:pPr marL="174708" indent="-174708">
              <a:buFont typeface="Arial" panose="020B0604020202020204" pitchFamily="34" charset="0"/>
              <a:buChar char="•"/>
            </a:pPr>
            <a:r>
              <a:rPr lang="en-US" sz="1200" u="none" dirty="0">
                <a:solidFill>
                  <a:schemeClr val="bg1"/>
                </a:solidFill>
                <a:latin typeface="+mn-lt"/>
              </a:rPr>
              <a:t>The pouches are sold in a variety of </a:t>
            </a:r>
            <a:r>
              <a:rPr lang="en-US" sz="1200" u="none" dirty="0" err="1">
                <a:solidFill>
                  <a:schemeClr val="bg1"/>
                </a:solidFill>
                <a:latin typeface="+mn-lt"/>
              </a:rPr>
              <a:t>flavours</a:t>
            </a:r>
            <a:r>
              <a:rPr lang="en-US" sz="1200" u="none" dirty="0">
                <a:solidFill>
                  <a:schemeClr val="bg1"/>
                </a:solidFill>
                <a:latin typeface="+mn-lt"/>
              </a:rPr>
              <a:t> and brightly coloured containers. Each container has </a:t>
            </a:r>
            <a:r>
              <a:rPr lang="en-US" sz="1200" dirty="0">
                <a:solidFill>
                  <a:schemeClr val="bg1"/>
                </a:solidFill>
                <a:latin typeface="+mn-lt"/>
              </a:rPr>
              <a:t>10 pouches that contain 4mg of nicotine each and add up to the equivalent nicotine of 40 cigarettes or 2 packs.</a:t>
            </a:r>
          </a:p>
          <a:p>
            <a:pPr marL="174708" indent="-174708">
              <a:buFont typeface="Arial" panose="020B0604020202020204" pitchFamily="34" charset="0"/>
              <a:buChar char="•"/>
            </a:pPr>
            <a:endParaRPr lang="en-US" sz="1200" dirty="0">
              <a:solidFill>
                <a:schemeClr val="bg1"/>
              </a:solidFill>
              <a:latin typeface="+mn-lt"/>
            </a:endParaRPr>
          </a:p>
          <a:p>
            <a:pPr marL="174708" indent="-174708">
              <a:buFont typeface="Arial" panose="020B0604020202020204" pitchFamily="34" charset="0"/>
              <a:buChar char="•"/>
            </a:pPr>
            <a:r>
              <a:rPr lang="en-US" sz="1200" dirty="0">
                <a:solidFill>
                  <a:schemeClr val="bg1"/>
                </a:solidFill>
                <a:latin typeface="+mn-lt"/>
              </a:rPr>
              <a:t>Other brands such as Zyn are currently illegal to sell in Canada yet are available and contain even higher amounts of nicotine. </a:t>
            </a:r>
          </a:p>
          <a:p>
            <a:pPr marL="174708" indent="-174708" defTabSz="931774">
              <a:buFont typeface="Arial" panose="020B0604020202020204" pitchFamily="34" charset="0"/>
              <a:buChar char="•"/>
              <a:defRPr/>
            </a:pPr>
            <a:endParaRPr lang="en-US" sz="1200" u="none" dirty="0">
              <a:solidFill>
                <a:schemeClr val="bg1"/>
              </a:solidFill>
              <a:latin typeface="+mn-lt"/>
            </a:endParaRPr>
          </a:p>
          <a:p>
            <a:pPr marL="174708" indent="-174708" defTabSz="931774">
              <a:buFont typeface="Arial" panose="020B0604020202020204" pitchFamily="34" charset="0"/>
              <a:buChar char="•"/>
              <a:defRPr/>
            </a:pPr>
            <a:r>
              <a:rPr lang="en-US" sz="1200" u="none" dirty="0">
                <a:solidFill>
                  <a:schemeClr val="bg1"/>
                </a:solidFill>
                <a:latin typeface="+mn-lt"/>
              </a:rPr>
              <a:t>This is the first </a:t>
            </a:r>
            <a:r>
              <a:rPr lang="en-US" sz="1200" dirty="0">
                <a:solidFill>
                  <a:schemeClr val="bg1"/>
                </a:solidFill>
                <a:latin typeface="+mn-lt"/>
              </a:rPr>
              <a:t>time in OVER 30 years that it is legal to sell nicotine products to children!!</a:t>
            </a:r>
          </a:p>
          <a:p>
            <a:endParaRPr lang="en-US" sz="1200" u="none" dirty="0">
              <a:solidFill>
                <a:schemeClr val="bg1"/>
              </a:solidFill>
              <a:latin typeface="+mn-lt"/>
            </a:endParaRPr>
          </a:p>
          <a:p>
            <a:endParaRPr lang="en-US" dirty="0"/>
          </a:p>
        </p:txBody>
      </p:sp>
      <p:sp>
        <p:nvSpPr>
          <p:cNvPr id="4" name="Slide Number Placeholder 3"/>
          <p:cNvSpPr>
            <a:spLocks noGrp="1"/>
          </p:cNvSpPr>
          <p:nvPr>
            <p:ph type="sldNum" sz="quarter" idx="5"/>
          </p:nvPr>
        </p:nvSpPr>
        <p:spPr/>
        <p:txBody>
          <a:bodyPr/>
          <a:lstStyle/>
          <a:p>
            <a:fld id="{578EADD1-3CB8-4022-BC7A-37ECDE24F134}" type="slidenum">
              <a:rPr lang="en-US" smtClean="0"/>
              <a:t>14</a:t>
            </a:fld>
            <a:endParaRPr lang="en-US"/>
          </a:p>
        </p:txBody>
      </p:sp>
    </p:spTree>
    <p:extLst>
      <p:ext uri="{BB962C8B-B14F-4D97-AF65-F5344CB8AC3E}">
        <p14:creationId xmlns:p14="http://schemas.microsoft.com/office/powerpoint/2010/main" val="1425819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200" u="none" dirty="0">
                <a:solidFill>
                  <a:schemeClr val="bg1"/>
                </a:solidFill>
                <a:latin typeface="+mn-lt"/>
              </a:rPr>
              <a:t>Zonnic is widely available in convenience stores and gas stations, often displayed beside candy right at the counter. </a:t>
            </a:r>
          </a:p>
          <a:p>
            <a:endParaRPr lang="en-US" sz="1200" u="none" dirty="0">
              <a:solidFill>
                <a:schemeClr val="bg1"/>
              </a:solidFill>
              <a:latin typeface="+mn-lt"/>
            </a:endParaRPr>
          </a:p>
          <a:p>
            <a:pPr marL="174708" indent="-174708">
              <a:buFont typeface="Arial" panose="020B0604020202020204" pitchFamily="34" charset="0"/>
              <a:buChar char="•"/>
            </a:pPr>
            <a:r>
              <a:rPr lang="en-US" sz="1200" u="none" dirty="0">
                <a:solidFill>
                  <a:schemeClr val="bg1"/>
                </a:solidFill>
                <a:latin typeface="+mn-lt"/>
              </a:rPr>
              <a:t>Ads for the product can be seen behind the counter on the traditional “Powerwall” where advertisements for cigarettes used to be displayed before advertising laws were passed.</a:t>
            </a:r>
          </a:p>
          <a:p>
            <a:r>
              <a:rPr lang="en-US" sz="1200" u="none" dirty="0">
                <a:solidFill>
                  <a:schemeClr val="bg1"/>
                </a:solidFill>
                <a:latin typeface="+mn-lt"/>
              </a:rPr>
              <a:t> </a:t>
            </a:r>
          </a:p>
          <a:p>
            <a:pPr marL="174708" indent="-174708">
              <a:buFont typeface="Arial" panose="020B0604020202020204" pitchFamily="34" charset="0"/>
              <a:buChar char="•"/>
            </a:pPr>
            <a:r>
              <a:rPr lang="en-US" sz="1200" u="none" dirty="0">
                <a:solidFill>
                  <a:schemeClr val="bg1"/>
                </a:solidFill>
                <a:latin typeface="+mn-lt"/>
              </a:rPr>
              <a:t>Despite being called a quit smoking aid, the products are marketed in ways that appeal to youth:</a:t>
            </a:r>
          </a:p>
          <a:p>
            <a:pPr marL="640594" lvl="1" indent="-174708">
              <a:buFont typeface="Arial" panose="020B0604020202020204" pitchFamily="34" charset="0"/>
              <a:buChar char="•"/>
            </a:pPr>
            <a:r>
              <a:rPr lang="en-US" sz="1200" u="none" dirty="0">
                <a:solidFill>
                  <a:schemeClr val="bg1"/>
                </a:solidFill>
                <a:latin typeface="+mn-lt"/>
              </a:rPr>
              <a:t>Flavours like</a:t>
            </a:r>
            <a:r>
              <a:rPr lang="en-US" sz="1200" b="0" i="0" u="none" dirty="0">
                <a:solidFill>
                  <a:schemeClr val="bg1"/>
                </a:solidFill>
                <a:effectLst/>
                <a:latin typeface="+mn-lt"/>
              </a:rPr>
              <a:t> </a:t>
            </a:r>
            <a:r>
              <a:rPr lang="en-US" sz="1200" b="0" i="0" dirty="0">
                <a:solidFill>
                  <a:schemeClr val="bg1"/>
                </a:solidFill>
                <a:effectLst/>
                <a:latin typeface="+mn-lt"/>
              </a:rPr>
              <a:t>Tropic Breeze, Chill Mint and Berry Frost </a:t>
            </a:r>
          </a:p>
          <a:p>
            <a:pPr marL="640594" lvl="1" indent="-174708">
              <a:buFont typeface="Arial" panose="020B0604020202020204" pitchFamily="34" charset="0"/>
              <a:buChar char="•"/>
            </a:pPr>
            <a:r>
              <a:rPr lang="en-US" sz="1200" b="0" i="0" u="none" dirty="0">
                <a:solidFill>
                  <a:schemeClr val="bg1"/>
                </a:solidFill>
                <a:effectLst/>
                <a:latin typeface="+mn-lt"/>
              </a:rPr>
              <a:t>C</a:t>
            </a:r>
            <a:r>
              <a:rPr lang="en-US" sz="1200" u="none" dirty="0">
                <a:solidFill>
                  <a:schemeClr val="bg1"/>
                </a:solidFill>
                <a:latin typeface="+mn-lt"/>
              </a:rPr>
              <a:t>lassic lifestyle advertising, their slogan is “anytime anywhere - pop it, tuck it, and it tingles”</a:t>
            </a:r>
          </a:p>
          <a:p>
            <a:pPr marL="640594" lvl="1" indent="-174708">
              <a:buFont typeface="Arial" panose="020B0604020202020204" pitchFamily="34" charset="0"/>
              <a:buChar char="•"/>
            </a:pPr>
            <a:r>
              <a:rPr lang="en-US" sz="1200" u="none" dirty="0">
                <a:solidFill>
                  <a:schemeClr val="bg1"/>
                </a:solidFill>
                <a:latin typeface="+mn-lt"/>
              </a:rPr>
              <a:t>Images used in advertisements imply young healthy people use them in places where smoking and vaping are not allowed</a:t>
            </a:r>
          </a:p>
          <a:p>
            <a:pPr marL="174708" indent="-174708">
              <a:buFont typeface="Arial" panose="020B0604020202020204" pitchFamily="34" charset="0"/>
              <a:buChar char="•"/>
            </a:pPr>
            <a:endParaRPr lang="en-US" sz="1200" u="none" dirty="0">
              <a:solidFill>
                <a:schemeClr val="bg1"/>
              </a:solidFill>
              <a:latin typeface="+mn-lt"/>
            </a:endParaRPr>
          </a:p>
          <a:p>
            <a:pPr marL="174708" indent="-174708">
              <a:buFont typeface="Arial" panose="020B0604020202020204" pitchFamily="34" charset="0"/>
              <a:buChar char="•"/>
            </a:pPr>
            <a:r>
              <a:rPr lang="en-US" sz="1200" u="none" dirty="0">
                <a:solidFill>
                  <a:schemeClr val="bg1"/>
                </a:solidFill>
                <a:latin typeface="+mn-lt"/>
              </a:rPr>
              <a:t>Slang terms for these products include upper deck, upper decky, lip pillow and Zyn.</a:t>
            </a:r>
          </a:p>
          <a:p>
            <a:pPr marL="465887" lvl="1"/>
            <a:endParaRPr lang="en-US" sz="1200" u="none" dirty="0">
              <a:solidFill>
                <a:schemeClr val="bg1"/>
              </a:solidFill>
              <a:latin typeface="+mn-lt"/>
            </a:endParaRPr>
          </a:p>
          <a:p>
            <a:pPr marL="174708" indent="-174708">
              <a:buFont typeface="Arial" panose="020B0604020202020204" pitchFamily="34" charset="0"/>
              <a:buChar char="•"/>
            </a:pPr>
            <a:r>
              <a:rPr lang="en-US" sz="1200" u="none" dirty="0">
                <a:solidFill>
                  <a:schemeClr val="bg1"/>
                </a:solidFill>
                <a:latin typeface="+mn-lt"/>
              </a:rPr>
              <a:t>The tobacco industry is not interested in helping people to stop using their products. They are in the business of attracting new customers (the younger the better), and keeping people addicted to nicotine. </a:t>
            </a:r>
          </a:p>
          <a:p>
            <a:endParaRPr lang="en-US" u="none" dirty="0"/>
          </a:p>
        </p:txBody>
      </p:sp>
      <p:sp>
        <p:nvSpPr>
          <p:cNvPr id="4" name="Slide Number Placeholder 3"/>
          <p:cNvSpPr>
            <a:spLocks noGrp="1"/>
          </p:cNvSpPr>
          <p:nvPr>
            <p:ph type="sldNum" sz="quarter" idx="5"/>
          </p:nvPr>
        </p:nvSpPr>
        <p:spPr/>
        <p:txBody>
          <a:bodyPr/>
          <a:lstStyle/>
          <a:p>
            <a:fld id="{578EADD1-3CB8-4022-BC7A-37ECDE24F134}" type="slidenum">
              <a:rPr lang="en-US" smtClean="0"/>
              <a:t>15</a:t>
            </a:fld>
            <a:endParaRPr lang="en-US"/>
          </a:p>
        </p:txBody>
      </p:sp>
    </p:spTree>
    <p:extLst>
      <p:ext uri="{BB962C8B-B14F-4D97-AF65-F5344CB8AC3E}">
        <p14:creationId xmlns:p14="http://schemas.microsoft.com/office/powerpoint/2010/main" val="965814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465887">
              <a:buFont typeface="Arial" panose="020B0604020202020204" pitchFamily="34" charset="0"/>
              <a:buChar char="•"/>
              <a:defRPr/>
            </a:pPr>
            <a:r>
              <a:rPr lang="en-US" sz="1200" baseline="0" dirty="0">
                <a:solidFill>
                  <a:schemeClr val="bg1"/>
                </a:solidFill>
                <a:latin typeface="+mn-lt"/>
              </a:rPr>
              <a:t>The aerosol made by e-cigarettes contains small particles and chemicals, none of which belong in the lungs or body.</a:t>
            </a:r>
            <a:endParaRPr lang="en-US" sz="1200" b="0" i="0" dirty="0">
              <a:solidFill>
                <a:schemeClr val="bg1"/>
              </a:solidFill>
              <a:effectLst/>
              <a:latin typeface="+mn-lt"/>
            </a:endParaRPr>
          </a:p>
          <a:p>
            <a:endParaRPr lang="en-US" sz="1200" b="0" i="0" dirty="0">
              <a:solidFill>
                <a:schemeClr val="bg1"/>
              </a:solidFill>
              <a:effectLst/>
              <a:latin typeface="+mn-lt"/>
            </a:endParaRPr>
          </a:p>
          <a:p>
            <a:pPr marL="174708" indent="-174708">
              <a:buFont typeface="Arial" panose="020B0604020202020204" pitchFamily="34" charset="0"/>
              <a:buChar char="•"/>
            </a:pPr>
            <a:r>
              <a:rPr lang="en-US" sz="1200" b="0" i="0" dirty="0">
                <a:solidFill>
                  <a:schemeClr val="bg1"/>
                </a:solidFill>
                <a:effectLst/>
                <a:latin typeface="+mn-lt"/>
              </a:rPr>
              <a:t>E-cigarettes cause damage to the respiratory and circulatory systems.</a:t>
            </a:r>
            <a:r>
              <a:rPr lang="en-US" sz="1200" b="0" i="0" baseline="30000" dirty="0">
                <a:solidFill>
                  <a:schemeClr val="bg1"/>
                </a:solidFill>
                <a:effectLst/>
                <a:latin typeface="+mn-lt"/>
              </a:rPr>
              <a:t>(1, 2, 3, 4, 5, 6) </a:t>
            </a:r>
          </a:p>
          <a:p>
            <a:pPr marL="174708" indent="-174708">
              <a:buFont typeface="Arial" panose="020B0604020202020204" pitchFamily="34" charset="0"/>
              <a:buChar char="•"/>
            </a:pPr>
            <a:endParaRPr lang="en-US" sz="1200" b="1" i="0" u="none" strike="noStrike" baseline="0" dirty="0">
              <a:solidFill>
                <a:schemeClr val="bg1"/>
              </a:solidFill>
              <a:effectLst/>
              <a:latin typeface="+mn-lt"/>
            </a:endParaRPr>
          </a:p>
          <a:p>
            <a:pPr marL="174708" indent="-174708">
              <a:buFont typeface="Arial" panose="020B0604020202020204" pitchFamily="34" charset="0"/>
              <a:buChar char="•"/>
            </a:pPr>
            <a:r>
              <a:rPr lang="en-US" sz="1200" b="0" i="0" dirty="0">
                <a:solidFill>
                  <a:schemeClr val="bg1"/>
                </a:solidFill>
                <a:effectLst/>
                <a:latin typeface="+mn-lt"/>
              </a:rPr>
              <a:t>Vaping can increase respiratory symptoms such as shortness of breath, wheezing, and chest tightness, especially during physical activities.</a:t>
            </a:r>
            <a:r>
              <a:rPr lang="en-US" sz="1200" b="0" i="0" baseline="30000" dirty="0">
                <a:solidFill>
                  <a:schemeClr val="bg1"/>
                </a:solidFill>
                <a:effectLst/>
                <a:latin typeface="+mn-lt"/>
              </a:rPr>
              <a:t> (</a:t>
            </a:r>
            <a:r>
              <a:rPr lang="en-US" sz="1200" b="0" i="0" u="none" strike="noStrike" baseline="30000" dirty="0">
                <a:solidFill>
                  <a:schemeClr val="bg1"/>
                </a:solidFill>
                <a:effectLst/>
                <a:latin typeface="+mn-lt"/>
              </a:rPr>
              <a:t>7)</a:t>
            </a:r>
            <a:endParaRPr lang="en-US" sz="1200" b="0" i="0" u="none" strike="noStrike" baseline="0" dirty="0">
              <a:solidFill>
                <a:schemeClr val="bg1"/>
              </a:solidFill>
              <a:effectLst/>
              <a:latin typeface="+mn-lt"/>
            </a:endParaRPr>
          </a:p>
          <a:p>
            <a:endParaRPr lang="en-US" sz="1200" baseline="0" dirty="0">
              <a:solidFill>
                <a:schemeClr val="bg1"/>
              </a:solidFill>
              <a:latin typeface="+mn-lt"/>
            </a:endParaRPr>
          </a:p>
          <a:p>
            <a:pPr marL="174708" indent="-174708" defTabSz="465887">
              <a:buFont typeface="Arial" panose="020B0604020202020204" pitchFamily="34" charset="0"/>
              <a:buChar char="•"/>
              <a:defRPr/>
            </a:pPr>
            <a:r>
              <a:rPr lang="en-US" sz="1200" baseline="0" dirty="0">
                <a:solidFill>
                  <a:schemeClr val="bg1"/>
                </a:solidFill>
                <a:latin typeface="+mn-lt"/>
              </a:rPr>
              <a:t>Vaping can increase the risk of developing a chronic cough</a:t>
            </a:r>
            <a:r>
              <a:rPr lang="en-US" sz="1200" baseline="30000" dirty="0">
                <a:solidFill>
                  <a:schemeClr val="bg1"/>
                </a:solidFill>
                <a:latin typeface="+mn-lt"/>
              </a:rPr>
              <a:t>(8)</a:t>
            </a:r>
            <a:r>
              <a:rPr lang="en-US" sz="1200" baseline="0" dirty="0">
                <a:solidFill>
                  <a:schemeClr val="bg1"/>
                </a:solidFill>
                <a:latin typeface="+mn-lt"/>
              </a:rPr>
              <a:t> and symptoms like those caused by asthma.</a:t>
            </a:r>
            <a:r>
              <a:rPr lang="en-US" sz="1200" baseline="30000" dirty="0">
                <a:solidFill>
                  <a:schemeClr val="bg1"/>
                </a:solidFill>
                <a:latin typeface="+mn-lt"/>
              </a:rPr>
              <a:t>(9)</a:t>
            </a:r>
            <a:endParaRPr lang="en-US" sz="1200" baseline="0" dirty="0">
              <a:solidFill>
                <a:schemeClr val="bg1"/>
              </a:solidFill>
              <a:latin typeface="+mn-lt"/>
            </a:endParaRPr>
          </a:p>
          <a:p>
            <a:pPr marL="174708" indent="-174708" defTabSz="465887">
              <a:buFont typeface="Arial" panose="020B0604020202020204" pitchFamily="34" charset="0"/>
              <a:buChar char="•"/>
              <a:defRPr/>
            </a:pPr>
            <a:endParaRPr lang="en-US" sz="1200" baseline="0" dirty="0">
              <a:solidFill>
                <a:schemeClr val="bg1"/>
              </a:solidFill>
              <a:latin typeface="+mn-lt"/>
            </a:endParaRPr>
          </a:p>
          <a:p>
            <a:pPr marL="174708" indent="-174708" defTabSz="465887">
              <a:buFont typeface="Arial" panose="020B0604020202020204" pitchFamily="34" charset="0"/>
              <a:buChar char="•"/>
              <a:defRPr/>
            </a:pPr>
            <a:r>
              <a:rPr lang="en-US" sz="1200" baseline="0" dirty="0">
                <a:solidFill>
                  <a:schemeClr val="bg1"/>
                </a:solidFill>
                <a:latin typeface="+mn-lt"/>
              </a:rPr>
              <a:t>Particles in the aerosol can worsen existing lung conditions, making it hard to breath and cause ear, eye and throat irritation.</a:t>
            </a:r>
            <a:r>
              <a:rPr lang="en-US" sz="1200" baseline="30000" dirty="0">
                <a:solidFill>
                  <a:schemeClr val="bg1"/>
                </a:solidFill>
                <a:latin typeface="+mn-lt"/>
              </a:rPr>
              <a:t>(10)</a:t>
            </a:r>
            <a:endParaRPr lang="en-US" sz="1200" baseline="0" dirty="0">
              <a:solidFill>
                <a:schemeClr val="bg1"/>
              </a:solidFill>
              <a:latin typeface="+mn-lt"/>
            </a:endParaRPr>
          </a:p>
          <a:p>
            <a:pPr marL="174708" indent="-174708" defTabSz="465887">
              <a:buFont typeface="Arial" panose="020B0604020202020204" pitchFamily="34" charset="0"/>
              <a:buChar char="•"/>
              <a:defRPr/>
            </a:pPr>
            <a:endParaRPr lang="en-US" sz="1200" baseline="0" dirty="0">
              <a:solidFill>
                <a:schemeClr val="bg1"/>
              </a:solidFill>
              <a:latin typeface="+mn-lt"/>
            </a:endParaRPr>
          </a:p>
          <a:p>
            <a:pPr marL="174708" indent="-174708" defTabSz="465887">
              <a:buFont typeface="Arial" panose="020B0604020202020204" pitchFamily="34" charset="0"/>
              <a:buChar char="•"/>
              <a:defRPr/>
            </a:pPr>
            <a:r>
              <a:rPr lang="en-US" sz="1200" baseline="0" dirty="0">
                <a:solidFill>
                  <a:schemeClr val="bg1"/>
                </a:solidFill>
                <a:latin typeface="+mn-lt"/>
              </a:rPr>
              <a:t>Vaping daily or almost daily can lead to dry mouth and discomfort, stained, cracked or broken teeth.</a:t>
            </a:r>
            <a:r>
              <a:rPr lang="en-US" sz="1200" baseline="30000" dirty="0">
                <a:solidFill>
                  <a:schemeClr val="bg1"/>
                </a:solidFill>
                <a:latin typeface="+mn-lt"/>
              </a:rPr>
              <a:t>(6)</a:t>
            </a:r>
          </a:p>
          <a:p>
            <a:endParaRPr lang="en-US" sz="1200" baseline="0" dirty="0">
              <a:solidFill>
                <a:schemeClr val="bg1"/>
              </a:solidFill>
              <a:latin typeface="+mn-lt"/>
            </a:endParaRPr>
          </a:p>
          <a:p>
            <a:r>
              <a:rPr lang="en-US" sz="1200" b="0" u="sng" baseline="0" dirty="0">
                <a:solidFill>
                  <a:schemeClr val="bg1"/>
                </a:solidFill>
                <a:latin typeface="+mn-lt"/>
              </a:rPr>
              <a:t>References:</a:t>
            </a:r>
          </a:p>
          <a:p>
            <a:pPr marL="232943" indent="-232943" defTabSz="465887">
              <a:buFontTx/>
              <a:buAutoNum type="arabicPeriod"/>
              <a:defRPr/>
            </a:pPr>
            <a:r>
              <a:rPr lang="en-US" sz="1200" dirty="0">
                <a:solidFill>
                  <a:schemeClr val="bg1"/>
                </a:solidFill>
                <a:latin typeface="+mn-lt"/>
              </a:rPr>
              <a:t>Hamberger, E. S., &amp; Halpern-</a:t>
            </a:r>
            <a:r>
              <a:rPr lang="en-US" sz="1200" dirty="0" err="1">
                <a:solidFill>
                  <a:schemeClr val="bg1"/>
                </a:solidFill>
                <a:latin typeface="+mn-lt"/>
              </a:rPr>
              <a:t>Felsher</a:t>
            </a:r>
            <a:r>
              <a:rPr lang="en-US" sz="1200" dirty="0">
                <a:solidFill>
                  <a:schemeClr val="bg1"/>
                </a:solidFill>
                <a:latin typeface="+mn-lt"/>
              </a:rPr>
              <a:t>, B. (2020). Vaping in adolescents: epidemiology and respiratory harm. </a:t>
            </a:r>
            <a:r>
              <a:rPr lang="en-US" sz="1200" i="1" dirty="0">
                <a:solidFill>
                  <a:schemeClr val="bg1"/>
                </a:solidFill>
                <a:latin typeface="+mn-lt"/>
              </a:rPr>
              <a:t>Current Opinion in Pediatrics</a:t>
            </a:r>
            <a:r>
              <a:rPr lang="en-US" sz="1200" dirty="0">
                <a:solidFill>
                  <a:schemeClr val="bg1"/>
                </a:solidFill>
                <a:latin typeface="+mn-lt"/>
              </a:rPr>
              <a:t>, </a:t>
            </a:r>
            <a:r>
              <a:rPr lang="en-US" sz="1200" i="1" dirty="0">
                <a:solidFill>
                  <a:schemeClr val="bg1"/>
                </a:solidFill>
                <a:latin typeface="+mn-lt"/>
              </a:rPr>
              <a:t>32</a:t>
            </a:r>
            <a:r>
              <a:rPr lang="en-US" sz="1200" dirty="0">
                <a:solidFill>
                  <a:schemeClr val="bg1"/>
                </a:solidFill>
                <a:latin typeface="+mn-lt"/>
              </a:rPr>
              <a:t>(3), 378-383.</a:t>
            </a:r>
          </a:p>
          <a:p>
            <a:pPr marL="232943" indent="-232943" defTabSz="465887">
              <a:buFontTx/>
              <a:buAutoNum type="arabicPeriod"/>
              <a:defRPr/>
            </a:pPr>
            <a:r>
              <a:rPr lang="en-US" sz="1200" b="0" i="0" u="none" strike="noStrike" dirty="0">
                <a:solidFill>
                  <a:schemeClr val="bg1"/>
                </a:solidFill>
                <a:effectLst/>
                <a:latin typeface="+mn-lt"/>
                <a:hlinkClick r:id="rId3">
                  <a:extLst>
                    <a:ext uri="{A12FA001-AC4F-418D-AE19-62706E023703}">
                      <ahyp:hlinkClr xmlns:ahyp="http://schemas.microsoft.com/office/drawing/2018/hyperlinkcolor" val="tx"/>
                    </a:ext>
                  </a:extLst>
                </a:hlinkClick>
              </a:rPr>
              <a:t>IM Sayed</a:t>
            </a:r>
            <a:r>
              <a:rPr lang="en-US" sz="1200" b="0" i="0" dirty="0">
                <a:solidFill>
                  <a:schemeClr val="bg1"/>
                </a:solidFill>
                <a:effectLst/>
                <a:latin typeface="+mn-lt"/>
              </a:rPr>
              <a:t>, </a:t>
            </a:r>
            <a:r>
              <a:rPr lang="en-US" sz="1200" b="0" i="0" u="none" strike="noStrike" dirty="0">
                <a:solidFill>
                  <a:srgbClr val="0000FF"/>
                </a:solidFill>
                <a:effectLst/>
                <a:latin typeface="+mn-lt"/>
                <a:hlinkClick r:id="rId4">
                  <a:extLst>
                    <a:ext uri="{A12FA001-AC4F-418D-AE19-62706E023703}">
                      <ahyp:hlinkClr xmlns:ahyp="http://schemas.microsoft.com/office/drawing/2018/hyperlinkcolor" val="tx"/>
                    </a:ext>
                  </a:extLst>
                </a:hlinkClick>
              </a:rPr>
              <a:t>JA </a:t>
            </a:r>
            <a:r>
              <a:rPr lang="en-US" sz="1200" b="0" i="0" u="none" strike="noStrike" dirty="0" err="1">
                <a:solidFill>
                  <a:srgbClr val="0000FF"/>
                </a:solidFill>
                <a:effectLst/>
                <a:latin typeface="+mn-lt"/>
                <a:hlinkClick r:id="rId4">
                  <a:extLst>
                    <a:ext uri="{A12FA001-AC4F-418D-AE19-62706E023703}">
                      <ahyp:hlinkClr xmlns:ahyp="http://schemas.microsoft.com/office/drawing/2018/hyperlinkcolor" val="tx"/>
                    </a:ext>
                  </a:extLst>
                </a:hlinkClick>
              </a:rPr>
              <a:t>Masso</a:t>
            </a:r>
            <a:r>
              <a:rPr lang="en-US" sz="1200" b="0" i="0" u="none" strike="noStrike" dirty="0">
                <a:solidFill>
                  <a:schemeClr val="bg1"/>
                </a:solidFill>
                <a:effectLst/>
                <a:latin typeface="+mn-lt"/>
                <a:hlinkClick r:id="rId4">
                  <a:extLst>
                    <a:ext uri="{A12FA001-AC4F-418D-AE19-62706E023703}">
                      <ahyp:hlinkClr xmlns:ahyp="http://schemas.microsoft.com/office/drawing/2018/hyperlinkcolor" val="tx"/>
                    </a:ext>
                  </a:extLst>
                </a:hlinkClick>
              </a:rPr>
              <a:t>-Silva</a:t>
            </a:r>
            <a:r>
              <a:rPr lang="en-US" sz="1200" b="0" i="0" dirty="0">
                <a:solidFill>
                  <a:schemeClr val="bg1"/>
                </a:solidFill>
                <a:effectLst/>
                <a:latin typeface="+mn-lt"/>
              </a:rPr>
              <a:t>, A Mittal, A Patel, E Lin, </a:t>
            </a:r>
            <a:r>
              <a:rPr lang="en-US" sz="1200" b="0" i="0" u="none" strike="noStrike" dirty="0">
                <a:solidFill>
                  <a:srgbClr val="0000FF"/>
                </a:solidFill>
                <a:effectLst/>
                <a:latin typeface="+mn-lt"/>
                <a:hlinkClick r:id="rId5">
                  <a:extLst>
                    <a:ext uri="{A12FA001-AC4F-418D-AE19-62706E023703}">
                      <ahyp:hlinkClr xmlns:ahyp="http://schemas.microsoft.com/office/drawing/2018/hyperlinkcolor" val="tx"/>
                    </a:ext>
                  </a:extLst>
                </a:hlinkClick>
              </a:rPr>
              <a:t>A </a:t>
            </a:r>
            <a:r>
              <a:rPr lang="en-US" sz="1200" b="0" i="0" u="none" strike="noStrike" dirty="0" err="1">
                <a:solidFill>
                  <a:schemeClr val="bg1"/>
                </a:solidFill>
                <a:effectLst/>
                <a:latin typeface="+mn-lt"/>
                <a:hlinkClick r:id="rId5">
                  <a:extLst>
                    <a:ext uri="{A12FA001-AC4F-418D-AE19-62706E023703}">
                      <ahyp:hlinkClr xmlns:ahyp="http://schemas.microsoft.com/office/drawing/2018/hyperlinkcolor" val="tx"/>
                    </a:ext>
                  </a:extLst>
                </a:hlinkClick>
              </a:rPr>
              <a:t>Moshensky</a:t>
            </a:r>
            <a:r>
              <a:rPr lang="en-US" sz="1200" b="0" i="0" dirty="0">
                <a:solidFill>
                  <a:schemeClr val="bg1"/>
                </a:solidFill>
                <a:effectLst/>
                <a:latin typeface="+mn-lt"/>
              </a:rPr>
              <a:t>, J Shin, </a:t>
            </a:r>
            <a:r>
              <a:rPr lang="en-US" sz="1200" b="0" i="0" u="none" strike="noStrike" dirty="0">
                <a:solidFill>
                  <a:schemeClr val="bg1"/>
                </a:solidFill>
                <a:effectLst/>
                <a:latin typeface="+mn-lt"/>
                <a:hlinkClick r:id="rId6">
                  <a:extLst>
                    <a:ext uri="{A12FA001-AC4F-418D-AE19-62706E023703}">
                      <ahyp:hlinkClr xmlns:ahyp="http://schemas.microsoft.com/office/drawing/2018/hyperlinkcolor" val="tx"/>
                    </a:ext>
                  </a:extLst>
                </a:hlinkClick>
              </a:rPr>
              <a:t>CM Bojanowski</a:t>
            </a:r>
            <a:r>
              <a:rPr lang="en-US" sz="1200" b="0" i="0" dirty="0">
                <a:solidFill>
                  <a:schemeClr val="bg1"/>
                </a:solidFill>
                <a:effectLst/>
                <a:latin typeface="+mn-lt"/>
              </a:rPr>
              <a:t>… American Journal of Physiology-Lung Cellular and Molecular …, 2021. Journals.Physiology.org</a:t>
            </a:r>
          </a:p>
          <a:p>
            <a:pPr marL="232943" indent="-232943" defTabSz="465887">
              <a:buFontTx/>
              <a:buAutoNum type="arabicPeriod"/>
              <a:defRPr/>
            </a:pPr>
            <a:r>
              <a:rPr lang="en-US" sz="1200" b="0" i="0" dirty="0">
                <a:solidFill>
                  <a:schemeClr val="bg1"/>
                </a:solidFill>
                <a:effectLst/>
                <a:latin typeface="+mn-lt"/>
              </a:rPr>
              <a:t>MH </a:t>
            </a:r>
            <a:r>
              <a:rPr lang="en-US" sz="1200" b="0" i="0" dirty="0" err="1">
                <a:solidFill>
                  <a:schemeClr val="bg1"/>
                </a:solidFill>
                <a:effectLst/>
                <a:latin typeface="+mn-lt"/>
              </a:rPr>
              <a:t>Varella</a:t>
            </a:r>
            <a:r>
              <a:rPr lang="en-US" sz="1200" b="0" i="0" dirty="0">
                <a:solidFill>
                  <a:schemeClr val="bg1"/>
                </a:solidFill>
                <a:effectLst/>
                <a:latin typeface="+mn-lt"/>
              </a:rPr>
              <a:t>, OA Andrade, </a:t>
            </a:r>
            <a:r>
              <a:rPr lang="en-US" sz="1200" b="0" i="0" u="none" strike="noStrike" dirty="0">
                <a:solidFill>
                  <a:schemeClr val="bg1"/>
                </a:solidFill>
                <a:effectLst/>
                <a:latin typeface="+mn-lt"/>
                <a:hlinkClick r:id="rId7">
                  <a:extLst>
                    <a:ext uri="{A12FA001-AC4F-418D-AE19-62706E023703}">
                      <ahyp:hlinkClr xmlns:ahyp="http://schemas.microsoft.com/office/drawing/2018/hyperlinkcolor" val="tx"/>
                    </a:ext>
                  </a:extLst>
                </a:hlinkClick>
              </a:rPr>
              <a:t>SM Shaffer</a:t>
            </a:r>
            <a:r>
              <a:rPr lang="en-US" sz="1200" b="0" i="0" dirty="0">
                <a:solidFill>
                  <a:schemeClr val="bg1"/>
                </a:solidFill>
                <a:effectLst/>
                <a:latin typeface="+mn-lt"/>
              </a:rPr>
              <a:t>, G Castro, P Rodriguez, </a:t>
            </a:r>
            <a:r>
              <a:rPr lang="en-US" sz="1200" b="0" i="0" u="none" strike="noStrike" dirty="0">
                <a:solidFill>
                  <a:srgbClr val="0000FF"/>
                </a:solidFill>
                <a:effectLst/>
                <a:latin typeface="+mn-lt"/>
                <a:hlinkClick r:id="rId8">
                  <a:extLst>
                    <a:ext uri="{A12FA001-AC4F-418D-AE19-62706E023703}">
                      <ahyp:hlinkClr xmlns:ahyp="http://schemas.microsoft.com/office/drawing/2018/hyperlinkcolor" val="tx"/>
                    </a:ext>
                  </a:extLst>
                </a:hlinkClick>
              </a:rPr>
              <a:t>NC </a:t>
            </a:r>
            <a:r>
              <a:rPr lang="en-US" sz="1200" b="0" i="0" u="none" strike="noStrike" dirty="0" err="1">
                <a:solidFill>
                  <a:schemeClr val="bg1"/>
                </a:solidFill>
                <a:effectLst/>
                <a:latin typeface="+mn-lt"/>
                <a:hlinkClick r:id="rId8">
                  <a:extLst>
                    <a:ext uri="{A12FA001-AC4F-418D-AE19-62706E023703}">
                      <ahyp:hlinkClr xmlns:ahyp="http://schemas.microsoft.com/office/drawing/2018/hyperlinkcolor" val="tx"/>
                    </a:ext>
                  </a:extLst>
                </a:hlinkClick>
              </a:rPr>
              <a:t>Barengo</a:t>
            </a:r>
            <a:r>
              <a:rPr lang="en-US" sz="1200" b="0" i="0" dirty="0">
                <a:solidFill>
                  <a:schemeClr val="bg1"/>
                </a:solidFill>
                <a:effectLst/>
                <a:latin typeface="+mn-lt"/>
              </a:rPr>
              <a:t>, </a:t>
            </a:r>
            <a:r>
              <a:rPr lang="en-US" sz="1200" b="0" i="0" u="none" strike="noStrike" dirty="0">
                <a:solidFill>
                  <a:schemeClr val="bg1"/>
                </a:solidFill>
                <a:effectLst/>
                <a:latin typeface="+mn-lt"/>
                <a:hlinkClick r:id="rId9">
                  <a:extLst>
                    <a:ext uri="{A12FA001-AC4F-418D-AE19-62706E023703}">
                      <ahyp:hlinkClr xmlns:ahyp="http://schemas.microsoft.com/office/drawing/2018/hyperlinkcolor" val="tx"/>
                    </a:ext>
                  </a:extLst>
                </a:hlinkClick>
              </a:rPr>
              <a:t>JM Acuna</a:t>
            </a:r>
            <a:r>
              <a:rPr lang="en-US" sz="1200" b="0" i="0" dirty="0">
                <a:solidFill>
                  <a:schemeClr val="bg1"/>
                </a:solidFill>
                <a:effectLst/>
                <a:latin typeface="+mn-lt"/>
              </a:rPr>
              <a:t> </a:t>
            </a:r>
            <a:r>
              <a:rPr lang="en-US" sz="1200" b="0" i="0" dirty="0" err="1">
                <a:solidFill>
                  <a:schemeClr val="bg1"/>
                </a:solidFill>
                <a:effectLst/>
                <a:latin typeface="+mn-lt"/>
              </a:rPr>
              <a:t>Plos</a:t>
            </a:r>
            <a:r>
              <a:rPr lang="en-US" sz="1200" b="0" i="0" dirty="0">
                <a:solidFill>
                  <a:schemeClr val="bg1"/>
                </a:solidFill>
                <a:effectLst/>
                <a:latin typeface="+mn-lt"/>
              </a:rPr>
              <a:t> one, 2022. Journals.plos.org</a:t>
            </a:r>
          </a:p>
          <a:p>
            <a:pPr marL="232943" indent="-232943" defTabSz="465887">
              <a:buFontTx/>
              <a:buAutoNum type="arabicPeriod"/>
              <a:defRPr/>
            </a:pPr>
            <a:r>
              <a:rPr lang="en-US" sz="1200" b="0" i="0" u="none" strike="noStrike" dirty="0">
                <a:solidFill>
                  <a:schemeClr val="bg1"/>
                </a:solidFill>
                <a:effectLst/>
                <a:latin typeface="+mn-lt"/>
                <a:hlinkClick r:id="rId10">
                  <a:extLst>
                    <a:ext uri="{A12FA001-AC4F-418D-AE19-62706E023703}">
                      <ahyp:hlinkClr xmlns:ahyp="http://schemas.microsoft.com/office/drawing/2018/hyperlinkcolor" val="tx"/>
                    </a:ext>
                  </a:extLst>
                </a:hlinkClick>
              </a:rPr>
              <a:t>W Xie</a:t>
            </a:r>
            <a:r>
              <a:rPr lang="en-US" sz="1200" b="0" i="0" dirty="0">
                <a:solidFill>
                  <a:schemeClr val="bg1"/>
                </a:solidFill>
                <a:effectLst/>
                <a:latin typeface="+mn-lt"/>
              </a:rPr>
              <a:t>, </a:t>
            </a:r>
            <a:r>
              <a:rPr lang="en-US" sz="1200" b="0" i="0" u="none" strike="noStrike" dirty="0">
                <a:solidFill>
                  <a:schemeClr val="bg1"/>
                </a:solidFill>
                <a:effectLst/>
                <a:latin typeface="+mn-lt"/>
                <a:hlinkClick r:id="rId11">
                  <a:extLst>
                    <a:ext uri="{A12FA001-AC4F-418D-AE19-62706E023703}">
                      <ahyp:hlinkClr xmlns:ahyp="http://schemas.microsoft.com/office/drawing/2018/hyperlinkcolor" val="tx"/>
                    </a:ext>
                  </a:extLst>
                </a:hlinkClick>
              </a:rPr>
              <a:t>AP Tackett</a:t>
            </a:r>
            <a:r>
              <a:rPr lang="en-US" sz="1200" b="0" i="0" dirty="0">
                <a:solidFill>
                  <a:schemeClr val="bg1"/>
                </a:solidFill>
                <a:effectLst/>
                <a:latin typeface="+mn-lt"/>
              </a:rPr>
              <a:t>, JB </a:t>
            </a:r>
            <a:r>
              <a:rPr lang="en-US" sz="1200" b="0" i="0" dirty="0" err="1">
                <a:solidFill>
                  <a:schemeClr val="bg1"/>
                </a:solidFill>
                <a:effectLst/>
                <a:latin typeface="+mn-lt"/>
              </a:rPr>
              <a:t>Berlowitz</a:t>
            </a:r>
            <a:r>
              <a:rPr lang="en-US" sz="1200" b="0" i="0" dirty="0">
                <a:solidFill>
                  <a:schemeClr val="bg1"/>
                </a:solidFill>
                <a:effectLst/>
                <a:latin typeface="+mn-lt"/>
              </a:rPr>
              <a:t>, </a:t>
            </a:r>
            <a:r>
              <a:rPr lang="en-US" sz="1200" b="0" i="0" u="none" strike="noStrike" dirty="0">
                <a:solidFill>
                  <a:schemeClr val="bg1"/>
                </a:solidFill>
                <a:effectLst/>
                <a:latin typeface="+mn-lt"/>
                <a:hlinkClick r:id="rId12">
                  <a:extLst>
                    <a:ext uri="{A12FA001-AC4F-418D-AE19-62706E023703}">
                      <ahyp:hlinkClr xmlns:ahyp="http://schemas.microsoft.com/office/drawing/2018/hyperlinkcolor" val="tx"/>
                    </a:ext>
                  </a:extLst>
                </a:hlinkClick>
              </a:rPr>
              <a:t>AF Harlow</a:t>
            </a:r>
            <a:r>
              <a:rPr lang="en-US" sz="1200" b="0" i="0" dirty="0">
                <a:solidFill>
                  <a:schemeClr val="bg1"/>
                </a:solidFill>
                <a:effectLst/>
                <a:latin typeface="+mn-lt"/>
              </a:rPr>
              <a:t>, </a:t>
            </a:r>
            <a:r>
              <a:rPr lang="en-US" sz="1200" b="0" i="0" u="none" strike="noStrike" dirty="0">
                <a:solidFill>
                  <a:schemeClr val="bg1"/>
                </a:solidFill>
                <a:effectLst/>
                <a:latin typeface="+mn-lt"/>
                <a:hlinkClick r:id="rId13">
                  <a:extLst>
                    <a:ext uri="{A12FA001-AC4F-418D-AE19-62706E023703}">
                      <ahyp:hlinkClr xmlns:ahyp="http://schemas.microsoft.com/office/drawing/2018/hyperlinkcolor" val="tx"/>
                    </a:ext>
                  </a:extLst>
                </a:hlinkClick>
              </a:rPr>
              <a:t>H Kathuria</a:t>
            </a:r>
            <a:r>
              <a:rPr lang="en-US" sz="1200" b="0" i="0" dirty="0">
                <a:solidFill>
                  <a:schemeClr val="bg1"/>
                </a:solidFill>
                <a:effectLst/>
                <a:latin typeface="+mn-lt"/>
              </a:rPr>
              <a:t>, P </a:t>
            </a:r>
            <a:r>
              <a:rPr lang="en-US" sz="1200" b="0" i="0" dirty="0" err="1">
                <a:solidFill>
                  <a:schemeClr val="bg1"/>
                </a:solidFill>
                <a:effectLst/>
                <a:latin typeface="+mn-lt"/>
              </a:rPr>
              <a:t>Galiatsatos</a:t>
            </a:r>
            <a:r>
              <a:rPr lang="en-US" sz="1200" b="0" i="0" dirty="0">
                <a:solidFill>
                  <a:schemeClr val="bg1"/>
                </a:solidFill>
                <a:effectLst/>
                <a:latin typeface="+mn-lt"/>
              </a:rPr>
              <a:t>, </a:t>
            </a:r>
            <a:r>
              <a:rPr lang="en-US" sz="1200" b="0" i="0" u="none" strike="noStrike" dirty="0">
                <a:solidFill>
                  <a:schemeClr val="bg1"/>
                </a:solidFill>
                <a:effectLst/>
                <a:latin typeface="+mn-lt"/>
                <a:hlinkClick r:id="rId14">
                  <a:extLst>
                    <a:ext uri="{A12FA001-AC4F-418D-AE19-62706E023703}">
                      <ahyp:hlinkClr xmlns:ahyp="http://schemas.microsoft.com/office/drawing/2018/hyperlinkcolor" val="tx"/>
                    </a:ext>
                  </a:extLst>
                </a:hlinkClick>
              </a:rPr>
              <a:t>JL Fetterman</a:t>
            </a:r>
            <a:r>
              <a:rPr lang="en-US" sz="1200" b="0" i="0" dirty="0">
                <a:solidFill>
                  <a:schemeClr val="bg1"/>
                </a:solidFill>
                <a:effectLst/>
                <a:latin typeface="+mn-lt"/>
              </a:rPr>
              <a:t>, </a:t>
            </a:r>
            <a:r>
              <a:rPr lang="en-US" sz="1200" b="0" i="0" u="none" strike="noStrike" dirty="0">
                <a:solidFill>
                  <a:schemeClr val="bg1"/>
                </a:solidFill>
                <a:effectLst/>
                <a:latin typeface="+mn-lt"/>
                <a:hlinkClick r:id="rId15">
                  <a:extLst>
                    <a:ext uri="{A12FA001-AC4F-418D-AE19-62706E023703}">
                      <ahyp:hlinkClr xmlns:ahyp="http://schemas.microsoft.com/office/drawing/2018/hyperlinkcolor" val="tx"/>
                    </a:ext>
                  </a:extLst>
                </a:hlinkClick>
              </a:rPr>
              <a:t>J Cho</a:t>
            </a:r>
            <a:r>
              <a:rPr lang="en-US" sz="1200" b="0" i="0" dirty="0">
                <a:solidFill>
                  <a:schemeClr val="bg1"/>
                </a:solidFill>
                <a:effectLst/>
                <a:latin typeface="+mn-lt"/>
              </a:rPr>
              <a:t>… American journal of respiratory and critical care medicine, 2022. atsjournals.org</a:t>
            </a:r>
          </a:p>
          <a:p>
            <a:pPr marL="232943" indent="-232943" defTabSz="465887">
              <a:buFontTx/>
              <a:buAutoNum type="arabicPeriod"/>
              <a:defRPr/>
            </a:pPr>
            <a:r>
              <a:rPr lang="en-US" sz="1200" b="0" i="0" u="none" strike="noStrike" dirty="0">
                <a:solidFill>
                  <a:schemeClr val="bg1"/>
                </a:solidFill>
                <a:effectLst/>
                <a:latin typeface="+mn-lt"/>
                <a:hlinkClick r:id="rId16">
                  <a:extLst>
                    <a:ext uri="{A12FA001-AC4F-418D-AE19-62706E023703}">
                      <ahyp:hlinkClr xmlns:ahyp="http://schemas.microsoft.com/office/drawing/2018/hyperlinkcolor" val="tx"/>
                    </a:ext>
                  </a:extLst>
                </a:hlinkClick>
              </a:rPr>
              <a:t>https://smoke-free.ca/science-has-marched-on-its-time-to-update-the-advice-to-canadians/</a:t>
            </a:r>
            <a:endParaRPr lang="en-US" sz="1200" b="0" i="0" u="none" strike="noStrike" dirty="0">
              <a:solidFill>
                <a:schemeClr val="bg1"/>
              </a:solidFill>
              <a:effectLst/>
              <a:latin typeface="+mn-lt"/>
            </a:endParaRPr>
          </a:p>
          <a:p>
            <a:pPr marL="232943" indent="-232943" defTabSz="465887">
              <a:buFontTx/>
              <a:buAutoNum type="arabicPeriod"/>
              <a:defRPr/>
            </a:pPr>
            <a:r>
              <a:rPr lang="en-US" sz="1200" b="0" i="0" u="none" strike="noStrike" dirty="0">
                <a:solidFill>
                  <a:schemeClr val="bg1"/>
                </a:solidFill>
                <a:effectLst/>
                <a:latin typeface="+mn-lt"/>
                <a:hlinkClick r:id="rId17">
                  <a:extLst>
                    <a:ext uri="{A12FA001-AC4F-418D-AE19-62706E023703}">
                      <ahyp:hlinkClr xmlns:ahyp="http://schemas.microsoft.com/office/drawing/2018/hyperlinkcolor" val="tx"/>
                    </a:ext>
                  </a:extLst>
                </a:hlinkClick>
              </a:rPr>
              <a:t>Stop Vaping Challenge – Staging Website</a:t>
            </a:r>
            <a:endParaRPr lang="en-US" sz="1200" b="0" i="0" u="none" strike="noStrike" dirty="0">
              <a:solidFill>
                <a:schemeClr val="bg1"/>
              </a:solidFill>
              <a:effectLst/>
              <a:latin typeface="+mn-lt"/>
            </a:endParaRPr>
          </a:p>
          <a:p>
            <a:pPr marL="232943" indent="-232943" defTabSz="465887">
              <a:buFontTx/>
              <a:buAutoNum type="arabicPeriod"/>
              <a:defRPr/>
            </a:pPr>
            <a:r>
              <a:rPr lang="en-US" sz="1200" b="0" i="0" dirty="0" err="1">
                <a:solidFill>
                  <a:schemeClr val="bg1"/>
                </a:solidFill>
                <a:effectLst/>
                <a:latin typeface="+mn-lt"/>
              </a:rPr>
              <a:t>Mcneill</a:t>
            </a:r>
            <a:r>
              <a:rPr lang="en-US" sz="1200" b="0" i="0" dirty="0">
                <a:solidFill>
                  <a:schemeClr val="bg1"/>
                </a:solidFill>
                <a:effectLst/>
                <a:latin typeface="+mn-lt"/>
              </a:rPr>
              <a:t> A, </a:t>
            </a:r>
            <a:r>
              <a:rPr lang="en-US" sz="1200" b="0" i="0" dirty="0" err="1">
                <a:solidFill>
                  <a:schemeClr val="bg1"/>
                </a:solidFill>
                <a:effectLst/>
                <a:latin typeface="+mn-lt"/>
              </a:rPr>
              <a:t>Simonavičius</a:t>
            </a:r>
            <a:r>
              <a:rPr lang="en-US" sz="1200" b="0" i="0" dirty="0">
                <a:solidFill>
                  <a:schemeClr val="bg1"/>
                </a:solidFill>
                <a:effectLst/>
                <a:latin typeface="+mn-lt"/>
              </a:rPr>
              <a:t> E, Brose L, et al. </a:t>
            </a:r>
            <a:r>
              <a:rPr lang="en-US" sz="1200" b="0" i="1" dirty="0">
                <a:solidFill>
                  <a:schemeClr val="bg1"/>
                </a:solidFill>
                <a:effectLst/>
                <a:latin typeface="+mn-lt"/>
              </a:rPr>
              <a:t>Nicotine Vaping in England: An Evidence Update Including Health Risks and Perceptions, 2022 A Report Commissioned by the Office for Health Improvement and Disparities</a:t>
            </a:r>
            <a:r>
              <a:rPr lang="en-US" sz="1200" b="0" i="0" dirty="0">
                <a:solidFill>
                  <a:schemeClr val="bg1"/>
                </a:solidFill>
                <a:effectLst/>
                <a:latin typeface="+mn-lt"/>
              </a:rPr>
              <a:t>.; 2022.</a:t>
            </a:r>
          </a:p>
          <a:p>
            <a:pPr marL="232943" indent="-232943" defTabSz="465887">
              <a:buFontTx/>
              <a:buAutoNum type="arabicPeriod" startAt="8"/>
              <a:defRPr/>
            </a:pPr>
            <a:r>
              <a:rPr lang="en-US" sz="1200" b="0" i="0" dirty="0">
                <a:solidFill>
                  <a:schemeClr val="bg1"/>
                </a:solidFill>
                <a:effectLst/>
                <a:latin typeface="+mn-lt"/>
              </a:rPr>
              <a:t>Wills TA, Choi K, </a:t>
            </a:r>
            <a:r>
              <a:rPr lang="en-US" sz="1200" b="0" i="0" dirty="0" err="1">
                <a:solidFill>
                  <a:schemeClr val="bg1"/>
                </a:solidFill>
                <a:effectLst/>
                <a:latin typeface="+mn-lt"/>
              </a:rPr>
              <a:t>Pokhrel</a:t>
            </a:r>
            <a:r>
              <a:rPr lang="en-US" sz="1200" b="0" i="0" dirty="0">
                <a:solidFill>
                  <a:schemeClr val="bg1"/>
                </a:solidFill>
                <a:effectLst/>
                <a:latin typeface="+mn-lt"/>
              </a:rPr>
              <a:t> P, Pagano I. Tests for confounding with cigarette smoking in the association of E-cigarette use with respiratory disorder:   </a:t>
            </a:r>
          </a:p>
          <a:p>
            <a:pPr defTabSz="465887">
              <a:defRPr/>
            </a:pPr>
            <a:r>
              <a:rPr lang="en-US" sz="1200" b="0" i="0" dirty="0">
                <a:solidFill>
                  <a:schemeClr val="bg1"/>
                </a:solidFill>
                <a:effectLst/>
                <a:latin typeface="+mn-lt"/>
              </a:rPr>
              <a:t>      2020 National-Sample Data. </a:t>
            </a:r>
            <a:r>
              <a:rPr lang="en-US" sz="1200" b="0" i="1" dirty="0">
                <a:solidFill>
                  <a:schemeClr val="bg1"/>
                </a:solidFill>
                <a:effectLst/>
                <a:latin typeface="+mn-lt"/>
              </a:rPr>
              <a:t>Preventive Medicine</a:t>
            </a:r>
            <a:r>
              <a:rPr lang="en-US" sz="1200" b="0" i="0" dirty="0">
                <a:solidFill>
                  <a:schemeClr val="bg1"/>
                </a:solidFill>
                <a:effectLst/>
                <a:latin typeface="+mn-lt"/>
              </a:rPr>
              <a:t>. 2022;161:107137. doi:10.1016/j.ypmed.2022.107137</a:t>
            </a:r>
          </a:p>
          <a:p>
            <a:pPr marL="232943" indent="-232943" defTabSz="465887">
              <a:buFontTx/>
              <a:buAutoNum type="arabicPeriod" startAt="9"/>
              <a:defRPr/>
            </a:pPr>
            <a:r>
              <a:rPr lang="en-US" sz="1200" b="0" i="0" dirty="0">
                <a:solidFill>
                  <a:schemeClr val="bg1"/>
                </a:solidFill>
                <a:effectLst/>
                <a:latin typeface="+mn-lt"/>
              </a:rPr>
              <a:t>Ghosh, A., Coakley, R. D., </a:t>
            </a:r>
            <a:r>
              <a:rPr lang="en-US" sz="1200" b="0" i="0" dirty="0" err="1">
                <a:solidFill>
                  <a:schemeClr val="bg1"/>
                </a:solidFill>
                <a:effectLst/>
                <a:latin typeface="+mn-lt"/>
              </a:rPr>
              <a:t>Ghio</a:t>
            </a:r>
            <a:r>
              <a:rPr lang="en-US" sz="1200" b="0" i="0" dirty="0">
                <a:solidFill>
                  <a:schemeClr val="bg1"/>
                </a:solidFill>
                <a:effectLst/>
                <a:latin typeface="+mn-lt"/>
              </a:rPr>
              <a:t>, A. J., </a:t>
            </a:r>
            <a:r>
              <a:rPr lang="en-US" sz="1200" b="0" i="0" dirty="0" err="1">
                <a:solidFill>
                  <a:schemeClr val="bg1"/>
                </a:solidFill>
                <a:effectLst/>
                <a:latin typeface="+mn-lt"/>
              </a:rPr>
              <a:t>Muhlebach</a:t>
            </a:r>
            <a:r>
              <a:rPr lang="en-US" sz="1200" b="0" i="0" dirty="0">
                <a:solidFill>
                  <a:schemeClr val="bg1"/>
                </a:solidFill>
                <a:effectLst/>
                <a:latin typeface="+mn-lt"/>
              </a:rPr>
              <a:t>, M. S., Esther, C. R., Alexis, N. E., &amp; </a:t>
            </a:r>
            <a:r>
              <a:rPr lang="en-US" sz="1200" b="0" i="0" dirty="0" err="1">
                <a:solidFill>
                  <a:schemeClr val="bg1"/>
                </a:solidFill>
                <a:effectLst/>
                <a:latin typeface="+mn-lt"/>
              </a:rPr>
              <a:t>Tarran</a:t>
            </a:r>
            <a:r>
              <a:rPr lang="en-US" sz="1200" b="0" i="0" dirty="0">
                <a:solidFill>
                  <a:schemeClr val="bg1"/>
                </a:solidFill>
                <a:effectLst/>
                <a:latin typeface="+mn-lt"/>
              </a:rPr>
              <a:t>, R. (2019). Chronic e-cigarette use increases neutrophil   </a:t>
            </a:r>
          </a:p>
          <a:p>
            <a:pPr defTabSz="465887">
              <a:defRPr/>
            </a:pPr>
            <a:r>
              <a:rPr lang="en-US" sz="1200" b="0" i="0" dirty="0">
                <a:solidFill>
                  <a:schemeClr val="bg1"/>
                </a:solidFill>
                <a:effectLst/>
                <a:latin typeface="+mn-lt"/>
              </a:rPr>
              <a:t>      elastase and matrix metalloprotease levels in the lung. </a:t>
            </a:r>
            <a:r>
              <a:rPr lang="en-US" sz="1200" b="0" i="1" dirty="0">
                <a:solidFill>
                  <a:schemeClr val="bg1"/>
                </a:solidFill>
                <a:effectLst/>
                <a:latin typeface="+mn-lt"/>
              </a:rPr>
              <a:t>American Journal of Respiratory and Critical Care Medicine</a:t>
            </a:r>
            <a:r>
              <a:rPr lang="en-US" sz="1200" b="0" i="0" dirty="0">
                <a:solidFill>
                  <a:schemeClr val="bg1"/>
                </a:solidFill>
                <a:effectLst/>
                <a:latin typeface="+mn-lt"/>
              </a:rPr>
              <a:t>, </a:t>
            </a:r>
            <a:r>
              <a:rPr lang="en-US" sz="1200" b="0" i="1" dirty="0">
                <a:solidFill>
                  <a:schemeClr val="bg1"/>
                </a:solidFill>
                <a:effectLst/>
                <a:latin typeface="+mn-lt"/>
              </a:rPr>
              <a:t>200</a:t>
            </a:r>
            <a:r>
              <a:rPr lang="en-US" sz="1200" b="0" i="0" dirty="0">
                <a:solidFill>
                  <a:schemeClr val="bg1"/>
                </a:solidFill>
                <a:effectLst/>
                <a:latin typeface="+mn-lt"/>
              </a:rPr>
              <a:t>(11), 1392–1401. </a:t>
            </a:r>
          </a:p>
          <a:p>
            <a:pPr defTabSz="465887">
              <a:defRPr/>
            </a:pPr>
            <a:r>
              <a:rPr lang="en-US" sz="1200" dirty="0">
                <a:solidFill>
                  <a:schemeClr val="bg1"/>
                </a:solidFill>
                <a:latin typeface="+mn-lt"/>
              </a:rPr>
              <a:t>10. Government of Canada. (2019). Consider the consequences of vaping. Retrieved from </a:t>
            </a:r>
            <a:r>
              <a:rPr lang="en-US" sz="1200" dirty="0">
                <a:solidFill>
                  <a:srgbClr val="0000FF"/>
                </a:solidFill>
                <a:latin typeface="+mn-lt"/>
                <a:hlinkClick r:id="rId18">
                  <a:extLst>
                    <a:ext uri="{A12FA001-AC4F-418D-AE19-62706E023703}">
                      <ahyp:hlinkClr xmlns:ahyp="http://schemas.microsoft.com/office/drawing/2018/hyperlinkcolor" val="tx"/>
                    </a:ext>
                  </a:extLst>
                </a:hlinkClick>
              </a:rPr>
              <a:t>http://www.canada.ca/en/services/health/campaigns/vaping.</a:t>
            </a:r>
            <a:r>
              <a:rPr lang="en-US" sz="1200" dirty="0">
                <a:solidFill>
                  <a:schemeClr val="bg1"/>
                </a:solidFill>
                <a:latin typeface="+mn-lt"/>
                <a:hlinkClick r:id="rId18">
                  <a:extLst>
                    <a:ext uri="{A12FA001-AC4F-418D-AE19-62706E023703}">
                      <ahyp:hlinkClr xmlns:ahyp="http://schemas.microsoft.com/office/drawing/2018/hyperlinkcolor" val="tx"/>
                    </a:ext>
                  </a:extLst>
                </a:hlinkClick>
              </a:rPr>
              <a:t>html</a:t>
            </a:r>
            <a:endParaRPr lang="en-CA" sz="1200" dirty="0">
              <a:solidFill>
                <a:schemeClr val="bg1"/>
              </a:solidFill>
              <a:latin typeface="+mn-lt"/>
            </a:endParaRPr>
          </a:p>
        </p:txBody>
      </p:sp>
      <p:sp>
        <p:nvSpPr>
          <p:cNvPr id="4" name="Slide Number Placeholder 3"/>
          <p:cNvSpPr>
            <a:spLocks noGrp="1"/>
          </p:cNvSpPr>
          <p:nvPr>
            <p:ph type="sldNum" sz="quarter" idx="10"/>
          </p:nvPr>
        </p:nvSpPr>
        <p:spPr/>
        <p:txBody>
          <a:bodyPr/>
          <a:lstStyle/>
          <a:p>
            <a:fld id="{7369F988-8291-D446-8524-BA1D6A889AF6}" type="slidenum">
              <a:rPr lang="en-US" smtClean="0"/>
              <a:t>16</a:t>
            </a:fld>
            <a:endParaRPr lang="en-US"/>
          </a:p>
        </p:txBody>
      </p:sp>
    </p:spTree>
    <p:extLst>
      <p:ext uri="{BB962C8B-B14F-4D97-AF65-F5344CB8AC3E}">
        <p14:creationId xmlns:p14="http://schemas.microsoft.com/office/powerpoint/2010/main" val="740546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200" baseline="0" dirty="0">
                <a:solidFill>
                  <a:schemeClr val="bg1"/>
                </a:solidFill>
                <a:latin typeface="+mn-lt"/>
              </a:rPr>
              <a:t>Vaping nicotine increases blood pressure. When this happens repeatedly, it can increase the risk of having a heart attack</a:t>
            </a:r>
            <a:r>
              <a:rPr lang="en-US" sz="1200" baseline="30000" dirty="0">
                <a:solidFill>
                  <a:schemeClr val="bg1"/>
                </a:solidFill>
                <a:latin typeface="+mn-lt"/>
              </a:rPr>
              <a:t>(1)</a:t>
            </a:r>
            <a:r>
              <a:rPr lang="en-US" sz="1200" baseline="0" dirty="0">
                <a:solidFill>
                  <a:schemeClr val="bg1"/>
                </a:solidFill>
                <a:latin typeface="+mn-lt"/>
              </a:rPr>
              <a:t> and using both cigarettes and e-cigarettes increases the risk even more.</a:t>
            </a:r>
            <a:r>
              <a:rPr lang="en-US" sz="1200" baseline="30000" dirty="0">
                <a:solidFill>
                  <a:schemeClr val="bg1"/>
                </a:solidFill>
                <a:latin typeface="+mn-lt"/>
              </a:rPr>
              <a:t>(2)</a:t>
            </a:r>
          </a:p>
          <a:p>
            <a:pPr marL="174708" indent="-174708">
              <a:buFontTx/>
              <a:buChar char="-"/>
            </a:pPr>
            <a:endParaRPr lang="en-US" sz="1200" baseline="0" dirty="0">
              <a:solidFill>
                <a:schemeClr val="bg1"/>
              </a:solidFill>
              <a:latin typeface="+mn-lt"/>
            </a:endParaRPr>
          </a:p>
          <a:p>
            <a:pPr marL="174708" indent="-174708">
              <a:buFont typeface="Arial" panose="020B0604020202020204" pitchFamily="34" charset="0"/>
              <a:buChar char="•"/>
            </a:pPr>
            <a:r>
              <a:rPr lang="en-US" sz="1200" baseline="0" dirty="0">
                <a:solidFill>
                  <a:schemeClr val="bg1"/>
                </a:solidFill>
                <a:latin typeface="+mn-lt"/>
              </a:rPr>
              <a:t>When heated, propylene glycol and vegetable glycerin can produce chemicals like formaldehyde, a known carcinogen (to cause cancer).</a:t>
            </a:r>
            <a:r>
              <a:rPr lang="en-US" sz="1200" baseline="30000" dirty="0">
                <a:solidFill>
                  <a:schemeClr val="bg1"/>
                </a:solidFill>
                <a:latin typeface="+mn-lt"/>
              </a:rPr>
              <a:t>(3)</a:t>
            </a:r>
          </a:p>
          <a:p>
            <a:endParaRPr lang="en-US" sz="1200" baseline="0" dirty="0">
              <a:solidFill>
                <a:schemeClr val="bg1"/>
              </a:solidFill>
              <a:latin typeface="+mn-lt"/>
            </a:endParaRPr>
          </a:p>
          <a:p>
            <a:pPr marL="174708" indent="-174708">
              <a:buFont typeface="Arial" panose="020B0604020202020204" pitchFamily="34" charset="0"/>
              <a:buChar char="•"/>
            </a:pPr>
            <a:r>
              <a:rPr lang="en-US" sz="1200" baseline="0" dirty="0">
                <a:solidFill>
                  <a:schemeClr val="bg1"/>
                </a:solidFill>
                <a:latin typeface="+mn-lt"/>
              </a:rPr>
              <a:t>E-cigarettes can break down over time resulting in heavy metal particles (chromium, nickel, lead) being found in the aerosol.</a:t>
            </a:r>
            <a:r>
              <a:rPr lang="en-US" sz="1200" baseline="30000" dirty="0">
                <a:solidFill>
                  <a:schemeClr val="bg1"/>
                </a:solidFill>
                <a:latin typeface="+mn-lt"/>
              </a:rPr>
              <a:t>(4)</a:t>
            </a:r>
          </a:p>
          <a:p>
            <a:endParaRPr lang="en-US" sz="1200" u="sng" baseline="0" dirty="0">
              <a:solidFill>
                <a:schemeClr val="bg1"/>
              </a:solidFill>
              <a:latin typeface="+mn-lt"/>
            </a:endParaRPr>
          </a:p>
          <a:p>
            <a:r>
              <a:rPr lang="en-US" sz="1200" b="0" u="sng" baseline="0" dirty="0">
                <a:solidFill>
                  <a:schemeClr val="bg1"/>
                </a:solidFill>
                <a:latin typeface="+mn-lt"/>
              </a:rPr>
              <a:t>References:</a:t>
            </a:r>
          </a:p>
          <a:p>
            <a:pPr marL="232943" indent="-232943" defTabSz="465887">
              <a:buFont typeface="+mj-lt"/>
              <a:buAutoNum type="arabicPeriod"/>
              <a:defRPr/>
            </a:pPr>
            <a:r>
              <a:rPr lang="en-US" sz="1200" b="0" i="0" dirty="0" err="1">
                <a:solidFill>
                  <a:schemeClr val="bg1"/>
                </a:solidFill>
                <a:effectLst/>
                <a:latin typeface="+mn-lt"/>
              </a:rPr>
              <a:t>Mcneill</a:t>
            </a:r>
            <a:r>
              <a:rPr lang="en-US" sz="1200" b="0" i="0" dirty="0">
                <a:solidFill>
                  <a:schemeClr val="bg1"/>
                </a:solidFill>
                <a:effectLst/>
                <a:latin typeface="+mn-lt"/>
              </a:rPr>
              <a:t> A, </a:t>
            </a:r>
            <a:r>
              <a:rPr lang="en-US" sz="1200" b="0" i="0" dirty="0" err="1">
                <a:solidFill>
                  <a:schemeClr val="bg1"/>
                </a:solidFill>
                <a:effectLst/>
                <a:latin typeface="+mn-lt"/>
              </a:rPr>
              <a:t>Simonavičius</a:t>
            </a:r>
            <a:r>
              <a:rPr lang="en-US" sz="1200" b="0" i="0" dirty="0">
                <a:solidFill>
                  <a:schemeClr val="bg1"/>
                </a:solidFill>
                <a:effectLst/>
                <a:latin typeface="+mn-lt"/>
              </a:rPr>
              <a:t> E, Brose L, et al. </a:t>
            </a:r>
            <a:r>
              <a:rPr lang="en-US" sz="1200" b="0" i="1" dirty="0">
                <a:solidFill>
                  <a:schemeClr val="bg1"/>
                </a:solidFill>
                <a:effectLst/>
                <a:latin typeface="+mn-lt"/>
              </a:rPr>
              <a:t>Nicotine Vaping in England: An Evidence Update Including Health Risks and Perceptions, 2022 A Report Commissioned by the Office for Health Improvement and Disparities</a:t>
            </a:r>
            <a:r>
              <a:rPr lang="en-US" sz="1200" b="0" i="0" dirty="0">
                <a:solidFill>
                  <a:schemeClr val="bg1"/>
                </a:solidFill>
                <a:effectLst/>
                <a:latin typeface="+mn-lt"/>
              </a:rPr>
              <a:t>.; 2022.</a:t>
            </a:r>
          </a:p>
          <a:p>
            <a:pPr marL="232943" indent="-232943" defTabSz="465887">
              <a:buFont typeface="+mj-lt"/>
              <a:buAutoNum type="arabicPeriod"/>
              <a:defRPr/>
            </a:pPr>
            <a:r>
              <a:rPr lang="en-CA" sz="1200" dirty="0">
                <a:solidFill>
                  <a:schemeClr val="bg1"/>
                </a:solidFill>
                <a:latin typeface="+mn-lt"/>
              </a:rPr>
              <a:t>Czoli, C. D., Fong, G. T., </a:t>
            </a:r>
            <a:r>
              <a:rPr lang="en-CA" sz="1200" dirty="0" err="1">
                <a:solidFill>
                  <a:schemeClr val="bg1"/>
                </a:solidFill>
                <a:latin typeface="+mn-lt"/>
              </a:rPr>
              <a:t>Goniewicz</a:t>
            </a:r>
            <a:r>
              <a:rPr lang="en-CA" sz="1200" dirty="0">
                <a:solidFill>
                  <a:schemeClr val="bg1"/>
                </a:solidFill>
                <a:latin typeface="+mn-lt"/>
              </a:rPr>
              <a:t>, M. L., &amp; Hammond, D. (2018). Biomarkers of exposure among “dual users” of tobacco cigarettes and electronic cigarettes in Canada. </a:t>
            </a:r>
            <a:r>
              <a:rPr lang="en-CA" sz="1200" i="1" dirty="0">
                <a:solidFill>
                  <a:schemeClr val="bg1"/>
                </a:solidFill>
                <a:latin typeface="+mn-lt"/>
              </a:rPr>
              <a:t>Nicotine &amp; Tobacco Research</a:t>
            </a:r>
            <a:r>
              <a:rPr lang="en-CA" sz="1200" dirty="0">
                <a:solidFill>
                  <a:schemeClr val="bg1"/>
                </a:solidFill>
                <a:latin typeface="+mn-lt"/>
              </a:rPr>
              <a:t>.</a:t>
            </a:r>
          </a:p>
          <a:p>
            <a:pPr marL="232943" indent="-232943" defTabSz="465887">
              <a:buFont typeface="+mj-lt"/>
              <a:buAutoNum type="arabicPeriod"/>
              <a:defRPr/>
            </a:pPr>
            <a:r>
              <a:rPr lang="en-US" sz="1200" dirty="0">
                <a:solidFill>
                  <a:schemeClr val="bg1"/>
                </a:solidFill>
                <a:latin typeface="+mn-lt"/>
              </a:rPr>
              <a:t>Government of Canada. (2019). Consider the consequences of vaping. Retrieved from </a:t>
            </a:r>
            <a:r>
              <a:rPr lang="en-US" sz="1200" b="1" dirty="0">
                <a:solidFill>
                  <a:schemeClr val="bg1"/>
                </a:solidFill>
                <a:latin typeface="+mn-lt"/>
                <a:hlinkClick r:id="rId3">
                  <a:extLst>
                    <a:ext uri="{A12FA001-AC4F-418D-AE19-62706E023703}">
                      <ahyp:hlinkClr xmlns:ahyp="http://schemas.microsoft.com/office/drawing/2018/hyperlinkcolor" val="tx"/>
                    </a:ext>
                  </a:extLst>
                </a:hlinkClick>
              </a:rPr>
              <a:t>http://www.canada.ca/en/services/health/campaigns/vaping.html</a:t>
            </a:r>
            <a:endParaRPr lang="en-US" sz="1200" b="1" dirty="0">
              <a:solidFill>
                <a:schemeClr val="bg1"/>
              </a:solidFill>
              <a:latin typeface="+mn-lt"/>
            </a:endParaRPr>
          </a:p>
          <a:p>
            <a:pPr marL="232943" indent="-232943" defTabSz="465887">
              <a:buFont typeface="+mj-lt"/>
              <a:buAutoNum type="arabicPeriod"/>
              <a:defRPr/>
            </a:pPr>
            <a:r>
              <a:rPr lang="en-CA" sz="1200" dirty="0">
                <a:solidFill>
                  <a:schemeClr val="bg1"/>
                </a:solidFill>
                <a:latin typeface="+mn-lt"/>
              </a:rPr>
              <a:t>Hess, C. A., Olmedo, P., </a:t>
            </a:r>
            <a:r>
              <a:rPr lang="en-CA" sz="1200" dirty="0" err="1">
                <a:solidFill>
                  <a:schemeClr val="bg1"/>
                </a:solidFill>
                <a:latin typeface="+mn-lt"/>
              </a:rPr>
              <a:t>Navas-Acien</a:t>
            </a:r>
            <a:r>
              <a:rPr lang="en-CA" sz="1200" dirty="0">
                <a:solidFill>
                  <a:schemeClr val="bg1"/>
                </a:solidFill>
                <a:latin typeface="+mn-lt"/>
              </a:rPr>
              <a:t>, A., </a:t>
            </a:r>
            <a:r>
              <a:rPr lang="en-CA" sz="1200" dirty="0" err="1">
                <a:solidFill>
                  <a:schemeClr val="bg1"/>
                </a:solidFill>
                <a:latin typeface="+mn-lt"/>
              </a:rPr>
              <a:t>Goessler</a:t>
            </a:r>
            <a:r>
              <a:rPr lang="en-CA" sz="1200" dirty="0">
                <a:solidFill>
                  <a:schemeClr val="bg1"/>
                </a:solidFill>
                <a:latin typeface="+mn-lt"/>
              </a:rPr>
              <a:t>, W., Cohen, J. E., &amp; Rule, A. M. (2017). E-cigarettes as a source of toxic and potentially carcinogenic metals. </a:t>
            </a:r>
            <a:r>
              <a:rPr lang="en-CA" sz="1200" i="1" dirty="0">
                <a:solidFill>
                  <a:schemeClr val="bg1"/>
                </a:solidFill>
                <a:latin typeface="+mn-lt"/>
              </a:rPr>
              <a:t>Environmental Research</a:t>
            </a:r>
            <a:r>
              <a:rPr lang="en-CA" sz="1200" dirty="0">
                <a:solidFill>
                  <a:schemeClr val="bg1"/>
                </a:solidFill>
                <a:latin typeface="+mn-lt"/>
              </a:rPr>
              <a:t>, </a:t>
            </a:r>
            <a:r>
              <a:rPr lang="en-CA" sz="1200" i="1" dirty="0">
                <a:solidFill>
                  <a:schemeClr val="bg1"/>
                </a:solidFill>
                <a:latin typeface="+mn-lt"/>
              </a:rPr>
              <a:t>152</a:t>
            </a:r>
            <a:r>
              <a:rPr lang="en-CA" sz="1200" dirty="0">
                <a:solidFill>
                  <a:schemeClr val="bg1"/>
                </a:solidFill>
                <a:latin typeface="+mn-lt"/>
              </a:rPr>
              <a:t>, 221225. </a:t>
            </a:r>
            <a:r>
              <a:rPr lang="en-CA" sz="1200" b="1" dirty="0">
                <a:solidFill>
                  <a:schemeClr val="bg1"/>
                </a:solidFill>
                <a:latin typeface="+mn-lt"/>
                <a:hlinkClick r:id="rId4">
                  <a:extLst>
                    <a:ext uri="{A12FA001-AC4F-418D-AE19-62706E023703}">
                      <ahyp:hlinkClr xmlns:ahyp="http://schemas.microsoft.com/office/drawing/2018/hyperlinkcolor" val="tx"/>
                    </a:ext>
                  </a:extLst>
                </a:hlinkClick>
              </a:rPr>
              <a:t>https://doi.org/10.1016/j.envres.2016.09.026</a:t>
            </a:r>
            <a:endParaRPr lang="en-US" sz="1200" b="1" dirty="0">
              <a:solidFill>
                <a:schemeClr val="bg1"/>
              </a:solidFill>
              <a:latin typeface="+mn-lt"/>
            </a:endParaRPr>
          </a:p>
          <a:p>
            <a:pPr defTabSz="465887">
              <a:defRPr/>
            </a:pPr>
            <a:endParaRPr lang="en-CA" sz="1200" dirty="0">
              <a:solidFill>
                <a:schemeClr val="bg1"/>
              </a:solidFill>
              <a:latin typeface="+mn-lt"/>
            </a:endParaRPr>
          </a:p>
          <a:p>
            <a:endParaRPr lang="en-US" sz="1200" u="none" dirty="0">
              <a:solidFill>
                <a:schemeClr val="bg1"/>
              </a:solidFill>
              <a:latin typeface="+mn-lt"/>
            </a:endParaRPr>
          </a:p>
          <a:p>
            <a:endParaRPr lang="en-CA" u="none" dirty="0"/>
          </a:p>
        </p:txBody>
      </p:sp>
      <p:sp>
        <p:nvSpPr>
          <p:cNvPr id="4" name="Slide Number Placeholder 3"/>
          <p:cNvSpPr>
            <a:spLocks noGrp="1"/>
          </p:cNvSpPr>
          <p:nvPr>
            <p:ph type="sldNum" sz="quarter" idx="10"/>
          </p:nvPr>
        </p:nvSpPr>
        <p:spPr/>
        <p:txBody>
          <a:bodyPr/>
          <a:lstStyle/>
          <a:p>
            <a:fld id="{7369F988-8291-D446-8524-BA1D6A889AF6}" type="slidenum">
              <a:rPr lang="en-US" smtClean="0"/>
              <a:t>17</a:t>
            </a:fld>
            <a:endParaRPr lang="en-US"/>
          </a:p>
        </p:txBody>
      </p:sp>
    </p:spTree>
    <p:extLst>
      <p:ext uri="{BB962C8B-B14F-4D97-AF65-F5344CB8AC3E}">
        <p14:creationId xmlns:p14="http://schemas.microsoft.com/office/powerpoint/2010/main" val="972723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bg1"/>
                </a:solidFill>
              </a:rPr>
              <a:t>Aside from the health effects of vaping, nicotine addiction is the single biggest concern associated with youth vaping.</a:t>
            </a:r>
          </a:p>
          <a:p>
            <a:endParaRPr lang="en-US" sz="1200" dirty="0">
              <a:solidFill>
                <a:schemeClr val="bg1"/>
              </a:solidFill>
            </a:endParaRPr>
          </a:p>
          <a:p>
            <a:pPr marL="178027" indent="-178027">
              <a:buFont typeface="Arial" panose="020B0604020202020204" pitchFamily="34" charset="0"/>
              <a:buChar char="•"/>
            </a:pPr>
            <a:r>
              <a:rPr lang="en-US" sz="1200" dirty="0">
                <a:solidFill>
                  <a:schemeClr val="bg1"/>
                </a:solidFill>
              </a:rPr>
              <a:t>The developing teenage brain gets addicted to nicotine faster with less exposure compared to adults.</a:t>
            </a:r>
            <a:r>
              <a:rPr lang="en-US" sz="1200" baseline="30000" dirty="0">
                <a:solidFill>
                  <a:schemeClr val="bg1"/>
                </a:solidFill>
              </a:rPr>
              <a:t>(1)</a:t>
            </a:r>
          </a:p>
          <a:p>
            <a:pPr marL="178027" indent="-178027">
              <a:buFont typeface="Arial" panose="020B0604020202020204" pitchFamily="34" charset="0"/>
              <a:buChar char="•"/>
            </a:pPr>
            <a:endParaRPr lang="en-US" sz="1200" dirty="0">
              <a:solidFill>
                <a:schemeClr val="bg1"/>
              </a:solidFill>
            </a:endParaRPr>
          </a:p>
          <a:p>
            <a:pPr marL="178027" indent="-178027">
              <a:buFont typeface="Arial" panose="020B0604020202020204" pitchFamily="34" charset="0"/>
              <a:buChar char="•"/>
            </a:pPr>
            <a:r>
              <a:rPr lang="en-US" sz="1200" dirty="0">
                <a:solidFill>
                  <a:schemeClr val="bg1"/>
                </a:solidFill>
              </a:rPr>
              <a:t>Addiction to nicotine happens quickly, is powerful, and makes it extremely hard to quit.</a:t>
            </a:r>
          </a:p>
          <a:p>
            <a:pPr marL="178027" indent="-178027">
              <a:buFont typeface="Arial" panose="020B0604020202020204" pitchFamily="34" charset="0"/>
              <a:buChar char="•"/>
            </a:pPr>
            <a:endParaRPr lang="en-US" sz="1200" dirty="0">
              <a:solidFill>
                <a:schemeClr val="bg1"/>
              </a:solidFill>
            </a:endParaRPr>
          </a:p>
          <a:p>
            <a:pPr marL="178027" indent="-178027">
              <a:buFont typeface="Arial" panose="020B0604020202020204" pitchFamily="34" charset="0"/>
              <a:buChar char="•"/>
            </a:pPr>
            <a:r>
              <a:rPr lang="en-US" sz="1200" dirty="0">
                <a:solidFill>
                  <a:schemeClr val="bg1"/>
                </a:solidFill>
              </a:rPr>
              <a:t>Nicotine changes how the teenage brain develops, affecting memory and concentration, reducing impulse control, and can sometimes cause </a:t>
            </a:r>
            <a:r>
              <a:rPr lang="en-US" sz="1200" dirty="0" err="1">
                <a:solidFill>
                  <a:schemeClr val="bg1"/>
                </a:solidFill>
              </a:rPr>
              <a:t>behavioural</a:t>
            </a:r>
            <a:r>
              <a:rPr lang="en-US" sz="1200" dirty="0">
                <a:solidFill>
                  <a:schemeClr val="bg1"/>
                </a:solidFill>
              </a:rPr>
              <a:t> problems.</a:t>
            </a:r>
            <a:r>
              <a:rPr lang="en-US" sz="1200" baseline="30000" dirty="0">
                <a:solidFill>
                  <a:schemeClr val="bg1"/>
                </a:solidFill>
              </a:rPr>
              <a:t>(2)</a:t>
            </a:r>
          </a:p>
          <a:p>
            <a:pPr marL="178027" indent="-178027">
              <a:buFont typeface="Arial" panose="020B0604020202020204" pitchFamily="34" charset="0"/>
              <a:buChar char="•"/>
            </a:pPr>
            <a:endParaRPr lang="en-US" sz="1200" dirty="0">
              <a:solidFill>
                <a:schemeClr val="bg1"/>
              </a:solidFill>
            </a:endParaRPr>
          </a:p>
          <a:p>
            <a:pPr marL="178027" indent="-178027">
              <a:buFont typeface="Arial" panose="020B0604020202020204" pitchFamily="34" charset="0"/>
              <a:buChar char="•"/>
            </a:pPr>
            <a:r>
              <a:rPr lang="en-US" sz="1200" dirty="0">
                <a:solidFill>
                  <a:schemeClr val="bg1"/>
                </a:solidFill>
              </a:rPr>
              <a:t>Youth who vape are 3-4 times more likely to switch to cigarettes once addicted to nicotine.</a:t>
            </a:r>
            <a:r>
              <a:rPr lang="en-US" sz="1200" baseline="30000" dirty="0">
                <a:solidFill>
                  <a:schemeClr val="bg1"/>
                </a:solidFill>
              </a:rPr>
              <a:t>(3)</a:t>
            </a:r>
          </a:p>
          <a:p>
            <a:pPr marL="178027" indent="-178027">
              <a:buFont typeface="Arial" panose="020B0604020202020204" pitchFamily="34" charset="0"/>
              <a:buChar char="•"/>
            </a:pPr>
            <a:endParaRPr lang="en-US" sz="1200" dirty="0">
              <a:solidFill>
                <a:schemeClr val="bg1"/>
              </a:solidFill>
            </a:endParaRPr>
          </a:p>
          <a:p>
            <a:pPr marL="178027" indent="-178027">
              <a:buFont typeface="Arial" panose="020B0604020202020204" pitchFamily="34" charset="0"/>
              <a:buChar char="•"/>
            </a:pPr>
            <a:r>
              <a:rPr lang="en-US" sz="1200" dirty="0">
                <a:solidFill>
                  <a:schemeClr val="bg1"/>
                </a:solidFill>
              </a:rPr>
              <a:t>Becoming addicted to nicotine at an early age may make youth more likely to develop addictions to other drugs.</a:t>
            </a:r>
            <a:r>
              <a:rPr lang="en-US" sz="1200" baseline="30000" dirty="0">
                <a:solidFill>
                  <a:schemeClr val="bg1"/>
                </a:solidFill>
              </a:rPr>
              <a:t>(4, 5)</a:t>
            </a:r>
          </a:p>
          <a:p>
            <a:endParaRPr lang="en-US" sz="1200" dirty="0">
              <a:solidFill>
                <a:schemeClr val="bg1"/>
              </a:solidFill>
            </a:endParaRPr>
          </a:p>
          <a:p>
            <a:r>
              <a:rPr lang="en-US" sz="1200" u="sng" dirty="0">
                <a:solidFill>
                  <a:schemeClr val="bg1"/>
                </a:solidFill>
              </a:rPr>
              <a:t>References:</a:t>
            </a:r>
          </a:p>
          <a:p>
            <a:pPr marL="232943" indent="-232943" defTabSz="465887">
              <a:buFont typeface="+mj-lt"/>
              <a:buAutoNum type="arabicPeriod"/>
              <a:defRPr/>
            </a:pPr>
            <a:r>
              <a:rPr lang="en-US" sz="1200" dirty="0">
                <a:solidFill>
                  <a:schemeClr val="bg1"/>
                </a:solidFill>
              </a:rPr>
              <a:t>US Department of Health and Human Services. (2012</a:t>
            </a:r>
            <a:r>
              <a:rPr lang="en-US" sz="1200" i="1" dirty="0">
                <a:solidFill>
                  <a:schemeClr val="bg1"/>
                </a:solidFill>
              </a:rPr>
              <a:t>). Preventing tobacco use among youth and young adults: A report of the Surgeon General</a:t>
            </a:r>
            <a:r>
              <a:rPr lang="en-US" sz="1200" dirty="0">
                <a:solidFill>
                  <a:schemeClr val="bg1"/>
                </a:solidFill>
              </a:rPr>
              <a:t>. </a:t>
            </a:r>
          </a:p>
          <a:p>
            <a:pPr marL="232943" indent="-232943" defTabSz="465887">
              <a:buFont typeface="+mj-lt"/>
              <a:buAutoNum type="arabicPeriod"/>
              <a:defRPr/>
            </a:pPr>
            <a:r>
              <a:rPr lang="en-CA" sz="1200" dirty="0">
                <a:solidFill>
                  <a:schemeClr val="bg1"/>
                </a:solidFill>
              </a:rPr>
              <a:t>England, L.J., Bunnell, R.E., </a:t>
            </a:r>
            <a:r>
              <a:rPr lang="en-CA" sz="1200" dirty="0" err="1">
                <a:solidFill>
                  <a:schemeClr val="bg1"/>
                </a:solidFill>
              </a:rPr>
              <a:t>Pechacek</a:t>
            </a:r>
            <a:r>
              <a:rPr lang="en-CA" sz="1200" dirty="0">
                <a:solidFill>
                  <a:schemeClr val="bg1"/>
                </a:solidFill>
              </a:rPr>
              <a:t>, T.F., Tong, V.T. and McAfee, T.A. (2015). Nicotine and the developing human: A neglected element in the electronic cigarette debate. </a:t>
            </a:r>
            <a:r>
              <a:rPr lang="en-CA" sz="1200" i="1" dirty="0">
                <a:solidFill>
                  <a:schemeClr val="bg1"/>
                </a:solidFill>
              </a:rPr>
              <a:t>American Journal of Preventive Medicine</a:t>
            </a:r>
            <a:r>
              <a:rPr lang="en-CA" sz="1200" dirty="0">
                <a:solidFill>
                  <a:schemeClr val="bg1"/>
                </a:solidFill>
              </a:rPr>
              <a:t>, 49(2), pp.286-293.</a:t>
            </a:r>
          </a:p>
          <a:p>
            <a:pPr marL="232943" indent="-232943" defTabSz="465887">
              <a:buFont typeface="+mj-lt"/>
              <a:buAutoNum type="arabicPeriod"/>
              <a:defRPr/>
            </a:pPr>
            <a:r>
              <a:rPr lang="en-US" sz="1200" dirty="0">
                <a:solidFill>
                  <a:schemeClr val="bg1"/>
                </a:solidFill>
              </a:rPr>
              <a:t>Hammond, D., Reid, J. L., Cole, A. G., &amp; Leatherdale, S. T. (2017). Electronic cigarette use and smoking initiation among youth: a longitudinal cohort study. </a:t>
            </a:r>
            <a:r>
              <a:rPr lang="en-US" sz="1200" i="1" dirty="0">
                <a:solidFill>
                  <a:schemeClr val="bg1"/>
                </a:solidFill>
              </a:rPr>
              <a:t>CMAJ</a:t>
            </a:r>
            <a:r>
              <a:rPr lang="en-US" sz="1200" dirty="0">
                <a:solidFill>
                  <a:schemeClr val="bg1"/>
                </a:solidFill>
              </a:rPr>
              <a:t>, </a:t>
            </a:r>
            <a:r>
              <a:rPr lang="en-US" sz="1200" i="1" dirty="0">
                <a:solidFill>
                  <a:schemeClr val="bg1"/>
                </a:solidFill>
              </a:rPr>
              <a:t>189</a:t>
            </a:r>
            <a:r>
              <a:rPr lang="en-US" sz="1200" dirty="0">
                <a:solidFill>
                  <a:schemeClr val="bg1"/>
                </a:solidFill>
              </a:rPr>
              <a:t>(43), E1328-E1336.</a:t>
            </a:r>
          </a:p>
          <a:p>
            <a:pPr marL="232943" indent="-232943" defTabSz="465887">
              <a:buFont typeface="+mj-lt"/>
              <a:buAutoNum type="arabicPeriod"/>
              <a:defRPr/>
            </a:pPr>
            <a:r>
              <a:rPr lang="en-US" sz="1200" dirty="0">
                <a:solidFill>
                  <a:schemeClr val="bg1"/>
                </a:solidFill>
              </a:rPr>
              <a:t>The National Academies of Science and Engineering. (2018). </a:t>
            </a:r>
            <a:r>
              <a:rPr lang="en-US" sz="1200" i="1" dirty="0">
                <a:solidFill>
                  <a:schemeClr val="bg1"/>
                </a:solidFill>
              </a:rPr>
              <a:t>Public health consequences of e-cigarettes</a:t>
            </a:r>
            <a:r>
              <a:rPr lang="en-US" sz="1200" dirty="0">
                <a:solidFill>
                  <a:schemeClr val="bg1"/>
                </a:solidFill>
              </a:rPr>
              <a:t>. Retrieved from </a:t>
            </a:r>
            <a:r>
              <a:rPr lang="en-US" sz="1200" b="1" dirty="0">
                <a:solidFill>
                  <a:schemeClr val="bg1"/>
                </a:solidFill>
                <a:hlinkClick r:id="rId3">
                  <a:extLst>
                    <a:ext uri="{A12FA001-AC4F-418D-AE19-62706E023703}">
                      <ahyp:hlinkClr xmlns:ahyp="http://schemas.microsoft.com/office/drawing/2018/hyperlinkcolor" val="tx"/>
                    </a:ext>
                  </a:extLst>
                </a:hlinkClick>
              </a:rPr>
              <a:t>http://nationalacademies.org/hmd/Reports/2018/public-health-consequences-of-ecigarettes.aspx</a:t>
            </a:r>
            <a:endParaRPr lang="en-US" sz="1200" b="1" dirty="0">
              <a:solidFill>
                <a:schemeClr val="bg1"/>
              </a:solidFill>
            </a:endParaRPr>
          </a:p>
          <a:p>
            <a:pPr marL="232943" indent="-232943" defTabSz="465887">
              <a:buFont typeface="+mj-lt"/>
              <a:buAutoNum type="arabicPeriod"/>
              <a:defRPr/>
            </a:pPr>
            <a:r>
              <a:rPr lang="en-US" sz="1200" dirty="0">
                <a:solidFill>
                  <a:schemeClr val="bg1"/>
                </a:solidFill>
              </a:rPr>
              <a:t>US Department of Health and Human Services. (2016). </a:t>
            </a:r>
            <a:r>
              <a:rPr lang="en-US" sz="1200" i="1" dirty="0">
                <a:solidFill>
                  <a:schemeClr val="bg1"/>
                </a:solidFill>
              </a:rPr>
              <a:t>E-cigarette use among youth and young adults: A report of the Surgeon General.</a:t>
            </a:r>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defTabSz="465887">
              <a:defRPr/>
            </a:pPr>
            <a:fld id="{7369F988-8291-D446-8524-BA1D6A889AF6}" type="slidenum">
              <a:rPr lang="en-US">
                <a:solidFill>
                  <a:prstClr val="black"/>
                </a:solidFill>
                <a:latin typeface="Calibri"/>
              </a:rPr>
              <a:pPr defTabSz="465887">
                <a:defRPr/>
              </a:pPr>
              <a:t>18</a:t>
            </a:fld>
            <a:endParaRPr lang="en-US" dirty="0">
              <a:solidFill>
                <a:prstClr val="black"/>
              </a:solidFill>
              <a:latin typeface="Calibri"/>
            </a:endParaRPr>
          </a:p>
        </p:txBody>
      </p:sp>
    </p:spTree>
    <p:extLst>
      <p:ext uri="{BB962C8B-B14F-4D97-AF65-F5344CB8AC3E}">
        <p14:creationId xmlns:p14="http://schemas.microsoft.com/office/powerpoint/2010/main" val="3087140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buFont typeface="Arial" panose="020B0604020202020204" pitchFamily="34" charset="0"/>
              <a:buChar char="•"/>
            </a:pPr>
            <a:r>
              <a:rPr lang="en-US" sz="1200" dirty="0">
                <a:solidFill>
                  <a:schemeClr val="tx1"/>
                </a:solidFill>
                <a:latin typeface="+mn-lt"/>
              </a:rPr>
              <a:t>Legally in Canada, the highest concentration of nicotine an e-cigarette can have is 20mg/</a:t>
            </a:r>
            <a:r>
              <a:rPr lang="en-US" sz="1200" dirty="0" err="1">
                <a:solidFill>
                  <a:schemeClr val="tx1"/>
                </a:solidFill>
                <a:latin typeface="+mn-lt"/>
              </a:rPr>
              <a:t>mL.</a:t>
            </a:r>
            <a:r>
              <a:rPr lang="en-US" sz="1200" dirty="0">
                <a:solidFill>
                  <a:schemeClr val="tx1"/>
                </a:solidFill>
                <a:latin typeface="+mn-lt"/>
              </a:rPr>
              <a:t> </a:t>
            </a:r>
          </a:p>
          <a:p>
            <a:pPr defTabSz="931774">
              <a:lnSpc>
                <a:spcPct val="107000"/>
              </a:lnSpc>
              <a:defRPr/>
            </a:pPr>
            <a:endParaRPr lang="en-US" sz="1200" dirty="0">
              <a:solidFill>
                <a:schemeClr val="tx1"/>
              </a:solidFill>
              <a:latin typeface="+mn-lt"/>
            </a:endParaRPr>
          </a:p>
          <a:p>
            <a:pPr marL="174708" indent="-174708" defTabSz="931774">
              <a:lnSpc>
                <a:spcPct val="107000"/>
              </a:lnSpc>
              <a:buFont typeface="Arial" panose="020B0604020202020204" pitchFamily="34" charset="0"/>
              <a:buChar char="•"/>
              <a:defRPr/>
            </a:pPr>
            <a:r>
              <a:rPr lang="en-US" sz="1200" dirty="0">
                <a:solidFill>
                  <a:schemeClr val="tx1"/>
                </a:solidFill>
                <a:latin typeface="+mn-lt"/>
              </a:rPr>
              <a:t>A typical vape pod holds 2mL of e-liquid so that is equivalent to about 40 cigarettes or two packs.</a:t>
            </a:r>
          </a:p>
          <a:p>
            <a:pPr>
              <a:lnSpc>
                <a:spcPct val="107000"/>
              </a:lnSpc>
            </a:pPr>
            <a:endParaRPr lang="en-US" sz="1200" dirty="0">
              <a:solidFill>
                <a:schemeClr val="tx1"/>
              </a:solidFill>
              <a:latin typeface="+mn-lt"/>
            </a:endParaRPr>
          </a:p>
          <a:p>
            <a:pPr marL="174708" indent="-174708">
              <a:lnSpc>
                <a:spcPct val="107000"/>
              </a:lnSpc>
              <a:buFont typeface="Arial" panose="020B0604020202020204" pitchFamily="34" charset="0"/>
              <a:buChar char="•"/>
            </a:pPr>
            <a:r>
              <a:rPr lang="en-US" sz="1200" dirty="0">
                <a:solidFill>
                  <a:schemeClr val="tx1"/>
                </a:solidFill>
                <a:latin typeface="+mn-lt"/>
              </a:rPr>
              <a:t>Many products that have the legal amount of nicotine, have tanks that can hold larger volumes of e-liquid, and because of this, these devices can contain as much nicotine as 320 traditional cigarettes.</a:t>
            </a:r>
          </a:p>
          <a:p>
            <a:pPr>
              <a:lnSpc>
                <a:spcPct val="107000"/>
              </a:lnSpc>
            </a:pPr>
            <a:endParaRPr lang="en-US" sz="1200" dirty="0">
              <a:solidFill>
                <a:schemeClr val="tx1"/>
              </a:solidFill>
              <a:latin typeface="+mn-lt"/>
            </a:endParaRPr>
          </a:p>
          <a:p>
            <a:pPr marL="174708" indent="-174708">
              <a:lnSpc>
                <a:spcPct val="107000"/>
              </a:lnSpc>
              <a:buFont typeface="Arial" panose="020B0604020202020204" pitchFamily="34" charset="0"/>
              <a:buChar char="•"/>
            </a:pPr>
            <a:r>
              <a:rPr lang="en-US" sz="1200" dirty="0">
                <a:solidFill>
                  <a:schemeClr val="tx1"/>
                </a:solidFill>
                <a:latin typeface="+mn-lt"/>
              </a:rPr>
              <a:t>We also still see a lot of vapes that contain illegal amounts of nicotine, upwards of 50 mg/ml in some cases, and when that is used in a device with a larger tank, it could contain as much nicotine as 500 cigarettes. </a:t>
            </a:r>
          </a:p>
        </p:txBody>
      </p:sp>
      <p:sp>
        <p:nvSpPr>
          <p:cNvPr id="4" name="Slide Number Placeholder 3"/>
          <p:cNvSpPr>
            <a:spLocks noGrp="1"/>
          </p:cNvSpPr>
          <p:nvPr>
            <p:ph type="sldNum" sz="quarter" idx="5"/>
          </p:nvPr>
        </p:nvSpPr>
        <p:spPr/>
        <p:txBody>
          <a:bodyPr/>
          <a:lstStyle/>
          <a:p>
            <a:pPr defTabSz="931774"/>
            <a:fld id="{7369F988-8291-D446-8524-BA1D6A889AF6}" type="slidenum">
              <a:rPr lang="en-US">
                <a:solidFill>
                  <a:prstClr val="black"/>
                </a:solidFill>
                <a:latin typeface="Calibri" panose="020F0502020204030204"/>
              </a:rPr>
              <a:pPr defTabSz="931774"/>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83372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Electronic</a:t>
            </a:r>
            <a:r>
              <a:rPr lang="en-US" baseline="0" dirty="0"/>
              <a:t> cigarettes are battery operated devices that heat a liquid (e-liquid) until it vapourizes into an aerosol.</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They come in many shapes and sizes from box-like devices to </a:t>
            </a:r>
            <a:r>
              <a:rPr lang="en-US" baseline="0" dirty="0">
                <a:solidFill>
                  <a:srgbClr val="00B050"/>
                </a:solidFill>
              </a:rPr>
              <a:t>small</a:t>
            </a:r>
            <a:r>
              <a:rPr lang="en-US" baseline="0" dirty="0">
                <a:solidFill>
                  <a:srgbClr val="C00000"/>
                </a:solidFill>
              </a:rPr>
              <a:t> </a:t>
            </a:r>
            <a:r>
              <a:rPr lang="en-US" baseline="0" dirty="0"/>
              <a:t>flat sticks that look like USB drives.</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All contain the same basic components: a mouthpiece, a tank or cartridge/pod for the vaping liquid, a heating element, and a battery. </a:t>
            </a:r>
            <a:endParaRPr lang="en-CA" dirty="0"/>
          </a:p>
          <a:p>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2</a:t>
            </a:fld>
            <a:endParaRPr lang="en-US"/>
          </a:p>
        </p:txBody>
      </p:sp>
    </p:spTree>
    <p:extLst>
      <p:ext uri="{BB962C8B-B14F-4D97-AF65-F5344CB8AC3E}">
        <p14:creationId xmlns:p14="http://schemas.microsoft.com/office/powerpoint/2010/main" val="1861681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200" dirty="0">
                <a:solidFill>
                  <a:schemeClr val="bg1"/>
                </a:solidFill>
                <a:latin typeface="+mn-lt"/>
              </a:rPr>
              <a:t>Nicotine poisoning</a:t>
            </a:r>
            <a:r>
              <a:rPr lang="en-US" sz="1200" baseline="0" dirty="0">
                <a:solidFill>
                  <a:schemeClr val="bg1"/>
                </a:solidFill>
                <a:latin typeface="+mn-lt"/>
              </a:rPr>
              <a:t> is a concern that has emerged with youth vaping although it is not often seen with cigarette smoking. </a:t>
            </a:r>
          </a:p>
          <a:p>
            <a:pPr marL="174708" indent="-174708">
              <a:buFont typeface="Arial" panose="020B0604020202020204" pitchFamily="34" charset="0"/>
              <a:buChar char="•"/>
            </a:pPr>
            <a:endParaRPr lang="en-US" sz="1200" baseline="0" dirty="0">
              <a:solidFill>
                <a:schemeClr val="bg1"/>
              </a:solidFill>
              <a:latin typeface="+mn-lt"/>
            </a:endParaRPr>
          </a:p>
          <a:p>
            <a:pPr marL="174708" indent="-174708">
              <a:buFont typeface="Arial" panose="020B0604020202020204" pitchFamily="34" charset="0"/>
              <a:buChar char="•"/>
            </a:pPr>
            <a:r>
              <a:rPr lang="en-US" sz="1200" baseline="0" dirty="0">
                <a:solidFill>
                  <a:schemeClr val="bg1"/>
                </a:solidFill>
                <a:latin typeface="+mn-lt"/>
              </a:rPr>
              <a:t>E-liquid can contain very high levels of nicotine and the design of vape devices allows for youth to vape quickly and often. This results in consuming large amounts of nicotine without even realizing it. The combination of high levels of nicotine plus frequent vaping sessions can lead to nicotine poisoning.</a:t>
            </a:r>
          </a:p>
          <a:p>
            <a:pPr marL="174708" indent="-174708">
              <a:buFont typeface="Arial" panose="020B0604020202020204" pitchFamily="34" charset="0"/>
              <a:buChar char="•"/>
            </a:pPr>
            <a:endParaRPr lang="en-US" sz="1200" baseline="0" dirty="0">
              <a:solidFill>
                <a:schemeClr val="bg1"/>
              </a:solidFill>
              <a:latin typeface="+mn-lt"/>
            </a:endParaRPr>
          </a:p>
          <a:p>
            <a:pPr marL="174708" indent="-174708">
              <a:buFont typeface="Arial" panose="020B0604020202020204" pitchFamily="34" charset="0"/>
              <a:buChar char="•"/>
            </a:pPr>
            <a:r>
              <a:rPr lang="en-US" sz="1200" baseline="0" dirty="0">
                <a:solidFill>
                  <a:schemeClr val="bg1"/>
                </a:solidFill>
                <a:latin typeface="+mn-lt"/>
              </a:rPr>
              <a:t>Symptoms of nicotine poisoning include headaches, dizziness, tremors, vomiting, loss of consciousness, and even death if left untreated.</a:t>
            </a:r>
          </a:p>
          <a:p>
            <a:pPr marL="174708" indent="-174708">
              <a:buFont typeface="Arial" panose="020B0604020202020204" pitchFamily="34" charset="0"/>
              <a:buChar char="•"/>
            </a:pPr>
            <a:endParaRPr lang="en-US" sz="1200" baseline="0" dirty="0">
              <a:solidFill>
                <a:schemeClr val="bg1"/>
              </a:solidFill>
              <a:latin typeface="+mn-lt"/>
            </a:endParaRPr>
          </a:p>
          <a:p>
            <a:pPr marL="174708" indent="-174708">
              <a:buFont typeface="Arial" panose="020B0604020202020204" pitchFamily="34" charset="0"/>
              <a:buChar char="•"/>
            </a:pPr>
            <a:r>
              <a:rPr lang="en-US" sz="1200" baseline="0" dirty="0">
                <a:solidFill>
                  <a:schemeClr val="bg1"/>
                </a:solidFill>
                <a:latin typeface="+mn-lt"/>
              </a:rPr>
              <a:t>E-liquid has a sweet smell and taste and in combination with the bright whimsical bottle labels can be very appealing to an unsuspecting child. As a result, there have been incidents of children getting nicotine poisoning after drinking e-liquid.</a:t>
            </a:r>
          </a:p>
          <a:p>
            <a:pPr marL="174708" indent="-174708">
              <a:buFont typeface="Arial" panose="020B0604020202020204" pitchFamily="34" charset="0"/>
              <a:buChar char="•"/>
            </a:pPr>
            <a:endParaRPr lang="en-US" sz="1200" baseline="0" dirty="0">
              <a:solidFill>
                <a:schemeClr val="bg1"/>
              </a:solidFill>
              <a:latin typeface="+mn-lt"/>
            </a:endParaRPr>
          </a:p>
          <a:p>
            <a:pPr marL="174708" indent="-174708">
              <a:buFont typeface="Arial" panose="020B0604020202020204" pitchFamily="34" charset="0"/>
              <a:buChar char="•"/>
            </a:pPr>
            <a:r>
              <a:rPr lang="en-US" sz="1200" baseline="0" dirty="0">
                <a:solidFill>
                  <a:schemeClr val="bg1"/>
                </a:solidFill>
                <a:latin typeface="+mn-lt"/>
              </a:rPr>
              <a:t>Nicotine absorbed through the skin can also cause an overdose. It is very important that e-liquid is stored in a safe location out of the reach and hands of children. </a:t>
            </a:r>
          </a:p>
          <a:p>
            <a:pPr marL="174708" indent="-174708">
              <a:buFont typeface="Arial" panose="020B0604020202020204" pitchFamily="34" charset="0"/>
              <a:buChar char="•"/>
            </a:pPr>
            <a:endParaRPr lang="en-US" sz="1200" dirty="0">
              <a:solidFill>
                <a:schemeClr val="bg1"/>
              </a:solidFill>
              <a:latin typeface="+mn-lt"/>
            </a:endParaRPr>
          </a:p>
          <a:p>
            <a:endParaRPr lang="en-US" baseline="0" dirty="0"/>
          </a:p>
        </p:txBody>
      </p:sp>
      <p:sp>
        <p:nvSpPr>
          <p:cNvPr id="4" name="Slide Number Placeholder 3"/>
          <p:cNvSpPr>
            <a:spLocks noGrp="1"/>
          </p:cNvSpPr>
          <p:nvPr>
            <p:ph type="sldNum" sz="quarter" idx="10"/>
          </p:nvPr>
        </p:nvSpPr>
        <p:spPr/>
        <p:txBody>
          <a:bodyPr/>
          <a:lstStyle/>
          <a:p>
            <a:pPr defTabSz="465887">
              <a:defRPr/>
            </a:pPr>
            <a:fld id="{7369F988-8291-D446-8524-BA1D6A889AF6}" type="slidenum">
              <a:rPr lang="en-US">
                <a:solidFill>
                  <a:prstClr val="black"/>
                </a:solidFill>
                <a:latin typeface="Calibri"/>
              </a:rPr>
              <a:pPr defTabSz="465887">
                <a:defRPr/>
              </a:pPr>
              <a:t>20</a:t>
            </a:fld>
            <a:endParaRPr lang="en-US">
              <a:solidFill>
                <a:prstClr val="black"/>
              </a:solidFill>
              <a:latin typeface="Calibri"/>
            </a:endParaRPr>
          </a:p>
        </p:txBody>
      </p:sp>
    </p:spTree>
    <p:extLst>
      <p:ext uri="{BB962C8B-B14F-4D97-AF65-F5344CB8AC3E}">
        <p14:creationId xmlns:p14="http://schemas.microsoft.com/office/powerpoint/2010/main" val="1861681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ct val="107000"/>
              </a:lnSpc>
              <a:buFont typeface="Arial" panose="020B0604020202020204" pitchFamily="34" charset="0"/>
              <a:buChar char="•"/>
            </a:pPr>
            <a:r>
              <a:rPr lang="en-US"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People may think vaping helps get rid of stress, anxiety, and depression – but it doesn’t, in fact, it can make symptoms worse.</a:t>
            </a:r>
            <a:r>
              <a:rPr lang="en-US" sz="1200" kern="100"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(1, 2, 3)</a:t>
            </a:r>
          </a:p>
          <a:p>
            <a:pPr>
              <a:lnSpc>
                <a:spcPct val="107000"/>
              </a:lnSpc>
              <a:spcBef>
                <a:spcPts val="611"/>
              </a:spcBef>
              <a:spcAft>
                <a:spcPts val="611"/>
              </a:spcAft>
            </a:pPr>
            <a:endParaRPr lang="en-US"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74708" indent="-174708">
              <a:lnSpc>
                <a:spcPct val="107000"/>
              </a:lnSpc>
              <a:spcBef>
                <a:spcPts val="611"/>
              </a:spcBef>
              <a:spcAft>
                <a:spcPts val="611"/>
              </a:spcAft>
              <a:buFont typeface="Arial" panose="020B0604020202020204" pitchFamily="34" charset="0"/>
              <a:buChar char="•"/>
            </a:pPr>
            <a:r>
              <a:rPr lang="en-US"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Vaping delivers nicotine to the brain. Nicotine is a drug, and once the brain gets addicted, a person will experience uncomfortable withdrawal symptoms whenever nicotine isn’t present.</a:t>
            </a:r>
          </a:p>
          <a:p>
            <a:pPr marL="174708" indent="-174708">
              <a:lnSpc>
                <a:spcPct val="107000"/>
              </a:lnSpc>
              <a:spcBef>
                <a:spcPts val="611"/>
              </a:spcBef>
              <a:spcAft>
                <a:spcPts val="611"/>
              </a:spcAft>
              <a:buFont typeface="Arial" panose="020B0604020202020204" pitchFamily="34" charset="0"/>
              <a:buChar char="•"/>
            </a:pPr>
            <a:endParaRPr lang="en-US"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74708" indent="-174708">
              <a:lnSpc>
                <a:spcPct val="107000"/>
              </a:lnSpc>
              <a:spcBef>
                <a:spcPts val="611"/>
              </a:spcBef>
              <a:spcAft>
                <a:spcPts val="611"/>
              </a:spcAft>
              <a:buFont typeface="Arial" panose="020B0604020202020204" pitchFamily="34" charset="0"/>
              <a:buChar char="•"/>
            </a:pPr>
            <a:r>
              <a:rPr lang="en-US"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Withdrawal symptoms are stressful, anxiety provoking and cause people to feel down.</a:t>
            </a:r>
          </a:p>
          <a:p>
            <a:pPr marL="174708" indent="-174708">
              <a:lnSpc>
                <a:spcPct val="107000"/>
              </a:lnSpc>
              <a:spcBef>
                <a:spcPts val="611"/>
              </a:spcBef>
              <a:spcAft>
                <a:spcPts val="611"/>
              </a:spcAft>
              <a:buFont typeface="Arial" panose="020B0604020202020204" pitchFamily="34" charset="0"/>
              <a:buChar char="•"/>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174708" indent="-174708">
              <a:lnSpc>
                <a:spcPct val="107000"/>
              </a:lnSpc>
              <a:spcBef>
                <a:spcPts val="611"/>
              </a:spcBef>
              <a:spcAft>
                <a:spcPts val="611"/>
              </a:spcAft>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Vaping nicotine can get rid of these feelings almost immediately, so it becomes associated with providing relief from uncomfortable mental health symptoms. However, all it really does is stop nicotine withdrawal and provide temporary relief. Withdrawal symptoms will return if nicotine continues to be used.</a:t>
            </a:r>
          </a:p>
          <a:p>
            <a:pPr marL="174708" indent="-174708">
              <a:lnSpc>
                <a:spcPct val="107000"/>
              </a:lnSpc>
              <a:spcBef>
                <a:spcPts val="611"/>
              </a:spcBef>
              <a:spcAft>
                <a:spcPts val="611"/>
              </a:spcAft>
              <a:buFont typeface="Arial" panose="020B0604020202020204" pitchFamily="34" charset="0"/>
              <a:buChar char="•"/>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r>
              <a:rPr lang="en-US" u="sng" kern="100" dirty="0">
                <a:latin typeface="Calibri" panose="020F0502020204030204" pitchFamily="34" charset="0"/>
                <a:ea typeface="Calibri" panose="020F0502020204030204" pitchFamily="34" charset="0"/>
                <a:cs typeface="Times New Roman" panose="02020603050405020304" pitchFamily="18" charset="0"/>
              </a:rPr>
              <a:t>References:</a:t>
            </a:r>
          </a:p>
          <a:p>
            <a:pPr marL="232943" indent="-232943" defTabSz="465887">
              <a:buFont typeface="+mj-lt"/>
              <a:buAutoNum type="arabicPeriod"/>
              <a:defRPr/>
            </a:pPr>
            <a:r>
              <a:rPr lang="en-US" b="0" i="0" dirty="0">
                <a:solidFill>
                  <a:srgbClr val="232328"/>
                </a:solidFill>
                <a:effectLst/>
                <a:latin typeface="Futura PT Book NEW"/>
              </a:rPr>
              <a:t>1.Lechner WV, Janssen T, Kahler CW, et al. Bi-directional associations of electronic and combustible cigarette use onset patterns with depressive symptoms in adolescents. </a:t>
            </a:r>
            <a:r>
              <a:rPr lang="en-US" b="0" i="1" dirty="0">
                <a:solidFill>
                  <a:srgbClr val="232328"/>
                </a:solidFill>
                <a:effectLst/>
                <a:latin typeface="Futura PT Book NEW"/>
              </a:rPr>
              <a:t>Preventive Medicine</a:t>
            </a:r>
            <a:r>
              <a:rPr lang="en-US" b="0" i="0" dirty="0">
                <a:solidFill>
                  <a:srgbClr val="232328"/>
                </a:solidFill>
                <a:effectLst/>
                <a:latin typeface="Futura PT Book NEW"/>
              </a:rPr>
              <a:t> 2017;96:73-78.</a:t>
            </a:r>
          </a:p>
          <a:p>
            <a:pPr marL="232943" indent="-232943" defTabSz="465887">
              <a:buFont typeface="+mj-lt"/>
              <a:buAutoNum type="arabicPeriod"/>
              <a:defRPr/>
            </a:pPr>
            <a:r>
              <a:rPr lang="en-US" b="0" i="0" u="none" strike="noStrike" dirty="0">
                <a:solidFill>
                  <a:srgbClr val="F15B40"/>
                </a:solidFill>
                <a:effectLst/>
                <a:latin typeface="Futura PT Book NEW"/>
                <a:hlinkClick r:id="rId3"/>
              </a:rPr>
              <a:t>https://www.thetruth.com/the-facts/fact-vaping-nicotine-and-stress</a:t>
            </a:r>
            <a:endParaRPr lang="en-US" b="0" i="0" u="none" strike="noStrike" dirty="0">
              <a:solidFill>
                <a:srgbClr val="F15B40"/>
              </a:solidFill>
              <a:effectLst/>
              <a:latin typeface="Futura PT Book NEW"/>
            </a:endParaRPr>
          </a:p>
          <a:p>
            <a:pPr marL="232943" indent="-232943" defTabSz="465887">
              <a:buFont typeface="+mj-lt"/>
              <a:buAutoNum type="arabicPeriod"/>
              <a:defRPr/>
            </a:pPr>
            <a:r>
              <a:rPr lang="en-US" b="0" i="0" dirty="0">
                <a:solidFill>
                  <a:srgbClr val="232328"/>
                </a:solidFill>
                <a:effectLst/>
                <a:latin typeface="Futura PT Book NEW"/>
              </a:rPr>
              <a:t>Kutlu MG, Gould TJ. Nicotine modulation of fear memories and anxiety: Implications for learning and anxiety disorders. Biochemical Published Online First: 2015/08/02.</a:t>
            </a:r>
          </a:p>
          <a:p>
            <a:pPr defTabSz="465887">
              <a:defRPr/>
            </a:pPr>
            <a:endParaRPr lang="en-US" b="0" i="0" dirty="0">
              <a:solidFill>
                <a:srgbClr val="232328"/>
              </a:solidFill>
              <a:effectLst/>
              <a:latin typeface="Futura PT Book NEW"/>
            </a:endParaRPr>
          </a:p>
        </p:txBody>
      </p:sp>
      <p:sp>
        <p:nvSpPr>
          <p:cNvPr id="4" name="Slide Number Placeholder 3"/>
          <p:cNvSpPr>
            <a:spLocks noGrp="1"/>
          </p:cNvSpPr>
          <p:nvPr>
            <p:ph type="sldNum" sz="quarter" idx="5"/>
          </p:nvPr>
        </p:nvSpPr>
        <p:spPr/>
        <p:txBody>
          <a:bodyPr/>
          <a:lstStyle/>
          <a:p>
            <a:fld id="{7369F988-8291-D446-8524-BA1D6A889AF6}" type="slidenum">
              <a:rPr lang="en-US" smtClean="0"/>
              <a:t>21</a:t>
            </a:fld>
            <a:endParaRPr lang="en-US"/>
          </a:p>
        </p:txBody>
      </p:sp>
    </p:spTree>
    <p:extLst>
      <p:ext uri="{BB962C8B-B14F-4D97-AF65-F5344CB8AC3E}">
        <p14:creationId xmlns:p14="http://schemas.microsoft.com/office/powerpoint/2010/main" val="1241523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spcBef>
                <a:spcPts val="611"/>
              </a:spcBef>
              <a:spcAft>
                <a:spcPts val="611"/>
              </a:spcAft>
              <a:buFont typeface="Arial" panose="020B0604020202020204" pitchFamily="34" charset="0"/>
              <a:buChar char="•"/>
            </a:pPr>
            <a:r>
              <a:rPr lang="en-US" sz="1200" kern="100" dirty="0">
                <a:solidFill>
                  <a:schemeClr val="bg1"/>
                </a:solidFill>
                <a:latin typeface="+mn-lt"/>
                <a:ea typeface="Calibri" panose="020F0502020204030204" pitchFamily="34" charset="0"/>
                <a:cs typeface="Times New Roman" panose="02020603050405020304" pitchFamily="18" charset="0"/>
              </a:rPr>
              <a:t>In addition, nicotine also causes the body to release adrenaline and cortisol – the same hormones released when someone is stressed.  </a:t>
            </a:r>
          </a:p>
          <a:p>
            <a:pPr>
              <a:lnSpc>
                <a:spcPct val="107000"/>
              </a:lnSpc>
              <a:spcBef>
                <a:spcPts val="611"/>
              </a:spcBef>
              <a:spcAft>
                <a:spcPts val="611"/>
              </a:spcAft>
            </a:pPr>
            <a:endParaRPr lang="en-US" sz="1200" kern="100" dirty="0">
              <a:solidFill>
                <a:schemeClr val="bg1"/>
              </a:solidFill>
              <a:latin typeface="+mn-lt"/>
              <a:ea typeface="Calibri" panose="020F0502020204030204" pitchFamily="34" charset="0"/>
              <a:cs typeface="Times New Roman" panose="02020603050405020304" pitchFamily="18" charset="0"/>
            </a:endParaRPr>
          </a:p>
          <a:p>
            <a:pPr marL="174708" indent="-174708">
              <a:lnSpc>
                <a:spcPct val="107000"/>
              </a:lnSpc>
              <a:spcBef>
                <a:spcPts val="611"/>
              </a:spcBef>
              <a:spcAft>
                <a:spcPts val="611"/>
              </a:spcAft>
              <a:buFont typeface="Arial" panose="020B0604020202020204" pitchFamily="34" charset="0"/>
              <a:buChar char="•"/>
            </a:pPr>
            <a:r>
              <a:rPr lang="en-US" sz="1200" kern="100" dirty="0">
                <a:solidFill>
                  <a:schemeClr val="bg1"/>
                </a:solidFill>
                <a:latin typeface="+mn-lt"/>
                <a:ea typeface="Calibri" panose="020F0502020204030204" pitchFamily="34" charset="0"/>
                <a:cs typeface="Times New Roman" panose="02020603050405020304" pitchFamily="18" charset="0"/>
              </a:rPr>
              <a:t>So, each time a person vapes, their body responds like it does when they are stressed or anxious.</a:t>
            </a:r>
          </a:p>
          <a:p>
            <a:pPr>
              <a:lnSpc>
                <a:spcPct val="107000"/>
              </a:lnSpc>
              <a:spcBef>
                <a:spcPts val="611"/>
              </a:spcBef>
              <a:spcAft>
                <a:spcPts val="611"/>
              </a:spcAft>
            </a:pPr>
            <a:endParaRPr lang="en-US" sz="1200" kern="100" dirty="0">
              <a:solidFill>
                <a:schemeClr val="bg1"/>
              </a:solidFill>
              <a:latin typeface="+mn-lt"/>
              <a:ea typeface="Calibri" panose="020F0502020204030204" pitchFamily="34" charset="0"/>
              <a:cs typeface="Times New Roman" panose="02020603050405020304" pitchFamily="18" charset="0"/>
            </a:endParaRPr>
          </a:p>
          <a:p>
            <a:pPr marL="174708" indent="-174708">
              <a:lnSpc>
                <a:spcPct val="107000"/>
              </a:lnSpc>
              <a:spcBef>
                <a:spcPts val="611"/>
              </a:spcBef>
              <a:buFont typeface="Arial" panose="020B0604020202020204" pitchFamily="34" charset="0"/>
              <a:buChar char="•"/>
            </a:pPr>
            <a:r>
              <a:rPr lang="en-US" sz="1200" kern="100" dirty="0">
                <a:solidFill>
                  <a:schemeClr val="bg1"/>
                </a:solidFill>
                <a:latin typeface="+mn-lt"/>
                <a:ea typeface="Calibri" panose="020F0502020204030204" pitchFamily="34" charset="0"/>
                <a:cs typeface="Times New Roman" panose="02020603050405020304" pitchFamily="18" charset="0"/>
              </a:rPr>
              <a:t>The effects of stress hormones for a short period of time are okay, but if these hormones are released every time a person vapes (several times a day, several times an hour), the same health problems that come from unmanaged stress can happen to someone who vapes. These include: </a:t>
            </a:r>
          </a:p>
          <a:p>
            <a:pPr marL="757066" lvl="1" indent="-291179">
              <a:lnSpc>
                <a:spcPct val="107000"/>
              </a:lnSpc>
              <a:spcBef>
                <a:spcPts val="611"/>
              </a:spcBef>
              <a:buFont typeface="Arial" panose="020B0604020202020204" pitchFamily="34" charset="0"/>
              <a:buChar char="•"/>
            </a:pPr>
            <a:r>
              <a:rPr lang="en-US" sz="1200" kern="100" dirty="0">
                <a:solidFill>
                  <a:schemeClr val="bg1"/>
                </a:solidFill>
                <a:latin typeface="+mn-lt"/>
                <a:ea typeface="Calibri" panose="020F0502020204030204" pitchFamily="34" charset="0"/>
                <a:cs typeface="Times New Roman" panose="02020603050405020304" pitchFamily="18" charset="0"/>
              </a:rPr>
              <a:t>Depression or low mood </a:t>
            </a:r>
          </a:p>
          <a:p>
            <a:pPr marL="757066" lvl="1" indent="-291179">
              <a:lnSpc>
                <a:spcPct val="107000"/>
              </a:lnSpc>
              <a:spcBef>
                <a:spcPts val="611"/>
              </a:spcBef>
              <a:buFont typeface="Arial" panose="020B0604020202020204" pitchFamily="34" charset="0"/>
              <a:buChar char="•"/>
            </a:pPr>
            <a:r>
              <a:rPr lang="en-US" sz="1200" kern="100" dirty="0">
                <a:solidFill>
                  <a:schemeClr val="bg1"/>
                </a:solidFill>
                <a:latin typeface="+mn-lt"/>
                <a:ea typeface="Calibri" panose="020F0502020204030204" pitchFamily="34" charset="0"/>
                <a:cs typeface="Times New Roman" panose="02020603050405020304" pitchFamily="18" charset="0"/>
              </a:rPr>
              <a:t>Headaches </a:t>
            </a:r>
          </a:p>
          <a:p>
            <a:pPr marL="757066" lvl="1" indent="-291179">
              <a:lnSpc>
                <a:spcPct val="107000"/>
              </a:lnSpc>
              <a:spcBef>
                <a:spcPts val="611"/>
              </a:spcBef>
              <a:buFont typeface="Arial" panose="020B0604020202020204" pitchFamily="34" charset="0"/>
              <a:buChar char="•"/>
            </a:pPr>
            <a:r>
              <a:rPr lang="en-US" sz="1200" kern="100" dirty="0">
                <a:solidFill>
                  <a:schemeClr val="bg1"/>
                </a:solidFill>
                <a:latin typeface="+mn-lt"/>
                <a:ea typeface="Calibri" panose="020F0502020204030204" pitchFamily="34" charset="0"/>
                <a:cs typeface="Times New Roman" panose="02020603050405020304" pitchFamily="18" charset="0"/>
              </a:rPr>
              <a:t>Problems with falling asleep and/or staying asleep </a:t>
            </a:r>
          </a:p>
          <a:p>
            <a:pPr marL="757066" lvl="1" indent="-291179">
              <a:lnSpc>
                <a:spcPct val="107000"/>
              </a:lnSpc>
              <a:spcBef>
                <a:spcPts val="611"/>
              </a:spcBef>
              <a:buFont typeface="Arial" panose="020B0604020202020204" pitchFamily="34" charset="0"/>
              <a:buChar char="•"/>
            </a:pPr>
            <a:r>
              <a:rPr lang="en-US" sz="1200" kern="100" dirty="0">
                <a:solidFill>
                  <a:schemeClr val="bg1"/>
                </a:solidFill>
                <a:latin typeface="+mn-lt"/>
                <a:ea typeface="Calibri" panose="020F0502020204030204" pitchFamily="34" charset="0"/>
                <a:cs typeface="Times New Roman" panose="02020603050405020304" pitchFamily="18" charset="0"/>
              </a:rPr>
              <a:t>Changes in appetite</a:t>
            </a:r>
          </a:p>
          <a:p>
            <a:pPr marL="757066" lvl="1" indent="-291179">
              <a:lnSpc>
                <a:spcPct val="107000"/>
              </a:lnSpc>
              <a:spcBef>
                <a:spcPts val="611"/>
              </a:spcBef>
              <a:buFont typeface="Arial" panose="020B0604020202020204" pitchFamily="34" charset="0"/>
              <a:buChar char="•"/>
            </a:pPr>
            <a:r>
              <a:rPr lang="en-US" sz="1200" kern="100" dirty="0">
                <a:solidFill>
                  <a:schemeClr val="bg1"/>
                </a:solidFill>
                <a:latin typeface="+mn-lt"/>
                <a:ea typeface="Calibri" panose="020F0502020204030204" pitchFamily="34" charset="0"/>
                <a:cs typeface="Times New Roman" panose="02020603050405020304" pitchFamily="18" charset="0"/>
              </a:rPr>
              <a:t>Problems with memory and concentration</a:t>
            </a:r>
            <a:r>
              <a:rPr lang="en-US" sz="1200" kern="100" baseline="30000" dirty="0">
                <a:solidFill>
                  <a:schemeClr val="bg1"/>
                </a:solidFill>
                <a:latin typeface="+mn-lt"/>
                <a:ea typeface="Calibri" panose="020F0502020204030204" pitchFamily="34" charset="0"/>
                <a:cs typeface="Times New Roman" panose="02020603050405020304" pitchFamily="18" charset="0"/>
              </a:rPr>
              <a:t>(1) </a:t>
            </a:r>
          </a:p>
          <a:p>
            <a:pPr>
              <a:lnSpc>
                <a:spcPct val="107000"/>
              </a:lnSpc>
              <a:spcBef>
                <a:spcPts val="611"/>
              </a:spcBef>
            </a:pPr>
            <a:endParaRPr lang="en-US" sz="1200" kern="100" dirty="0">
              <a:solidFill>
                <a:schemeClr val="bg1"/>
              </a:solidFill>
              <a:latin typeface="+mn-lt"/>
              <a:ea typeface="Calibri" panose="020F0502020204030204" pitchFamily="34" charset="0"/>
              <a:cs typeface="Times New Roman" panose="02020603050405020304" pitchFamily="18" charset="0"/>
            </a:endParaRPr>
          </a:p>
          <a:p>
            <a:pPr>
              <a:lnSpc>
                <a:spcPct val="107000"/>
              </a:lnSpc>
              <a:spcBef>
                <a:spcPts val="611"/>
              </a:spcBef>
            </a:pPr>
            <a:r>
              <a:rPr lang="en-US" sz="1200" u="sng" kern="100" dirty="0">
                <a:solidFill>
                  <a:schemeClr val="bg1"/>
                </a:solidFill>
                <a:latin typeface="+mn-lt"/>
                <a:ea typeface="Calibri" panose="020F0502020204030204" pitchFamily="34" charset="0"/>
                <a:cs typeface="Times New Roman" panose="02020603050405020304" pitchFamily="18" charset="0"/>
              </a:rPr>
              <a:t>Reference:</a:t>
            </a:r>
          </a:p>
          <a:p>
            <a:pPr marL="232943" indent="-232943" defTabSz="465887">
              <a:lnSpc>
                <a:spcPct val="107000"/>
              </a:lnSpc>
              <a:spcBef>
                <a:spcPts val="611"/>
              </a:spcBef>
              <a:buFont typeface="+mj-lt"/>
              <a:buAutoNum type="arabicPeriod"/>
              <a:defRPr/>
            </a:pPr>
            <a:r>
              <a:rPr lang="en-US" sz="1200" b="0" i="0" dirty="0">
                <a:solidFill>
                  <a:schemeClr val="bg1"/>
                </a:solidFill>
                <a:effectLst/>
                <a:latin typeface="+mn-lt"/>
              </a:rPr>
              <a:t>Mayo Clinic (2021, August 8). </a:t>
            </a:r>
            <a:r>
              <a:rPr lang="en-US" sz="1200" b="0" i="1" dirty="0">
                <a:solidFill>
                  <a:schemeClr val="bg1"/>
                </a:solidFill>
                <a:effectLst/>
                <a:latin typeface="+mn-lt"/>
              </a:rPr>
              <a:t>Stress Management</a:t>
            </a:r>
            <a:r>
              <a:rPr lang="en-US" sz="1200" b="0" i="0" dirty="0">
                <a:solidFill>
                  <a:schemeClr val="bg1"/>
                </a:solidFill>
                <a:effectLst/>
                <a:latin typeface="+mn-lt"/>
              </a:rPr>
              <a:t>. </a:t>
            </a:r>
            <a:r>
              <a:rPr lang="en-US" sz="1200" b="1" i="0" u="none" strike="noStrike" dirty="0">
                <a:solidFill>
                  <a:schemeClr val="bg1"/>
                </a:solidFill>
                <a:effectLst/>
                <a:latin typeface="+mn-lt"/>
                <a:hlinkClick r:id="rId3">
                  <a:extLst>
                    <a:ext uri="{A12FA001-AC4F-418D-AE19-62706E023703}">
                      <ahyp:hlinkClr xmlns:ahyp="http://schemas.microsoft.com/office/drawing/2018/hyperlinkcolor" val="tx"/>
                    </a:ext>
                  </a:extLst>
                </a:hlinkClick>
              </a:rPr>
              <a:t>https://www.mayoclinic.org/healthy-lifestyle/stress-management/in-depth/stress/art-20046037</a:t>
            </a:r>
            <a:endParaRPr lang="en-US" sz="1200" b="0" i="0" dirty="0">
              <a:solidFill>
                <a:schemeClr val="bg1"/>
              </a:solidFill>
              <a:effectLst/>
              <a:latin typeface="+mn-lt"/>
            </a:endParaRPr>
          </a:p>
          <a:p>
            <a:pPr marL="232943" indent="-232943">
              <a:lnSpc>
                <a:spcPct val="107000"/>
              </a:lnSpc>
              <a:spcBef>
                <a:spcPts val="611"/>
              </a:spcBef>
              <a:buFont typeface="+mj-lt"/>
              <a:buAutoNum type="arabicPeriod"/>
            </a:pP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69F988-8291-D446-8524-BA1D6A889AF6}" type="slidenum">
              <a:rPr lang="en-US" smtClean="0"/>
              <a:t>22</a:t>
            </a:fld>
            <a:endParaRPr lang="en-US"/>
          </a:p>
        </p:txBody>
      </p:sp>
    </p:spTree>
    <p:extLst>
      <p:ext uri="{BB962C8B-B14F-4D97-AF65-F5344CB8AC3E}">
        <p14:creationId xmlns:p14="http://schemas.microsoft.com/office/powerpoint/2010/main" val="784101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bg1"/>
                </a:solidFill>
                <a:latin typeface="+mn-lt"/>
              </a:rPr>
              <a:t>When speaking with youth, it’s important to emphasize that vaping is not a productive way to cope with stress, anxiety or depression. </a:t>
            </a:r>
          </a:p>
          <a:p>
            <a:pPr marL="174708" indent="-174708">
              <a:buFont typeface="Arial" panose="020B0604020202020204" pitchFamily="34" charset="0"/>
              <a:buChar char="•"/>
            </a:pPr>
            <a:endParaRPr lang="en-US" sz="1200" dirty="0">
              <a:solidFill>
                <a:schemeClr val="bg1"/>
              </a:solidFill>
              <a:latin typeface="+mn-lt"/>
            </a:endParaRPr>
          </a:p>
          <a:p>
            <a:pPr marL="174708" indent="-174708">
              <a:buFont typeface="Arial" panose="020B0604020202020204" pitchFamily="34" charset="0"/>
              <a:buChar char="•"/>
            </a:pPr>
            <a:r>
              <a:rPr lang="en-US" sz="1200" dirty="0">
                <a:solidFill>
                  <a:schemeClr val="bg1"/>
                </a:solidFill>
                <a:latin typeface="+mn-lt"/>
              </a:rPr>
              <a:t>Provide suggestions on other things to try such as:</a:t>
            </a:r>
          </a:p>
          <a:p>
            <a:pPr marL="640594" lvl="1" indent="-174708">
              <a:buFont typeface="Arial" panose="020B0604020202020204" pitchFamily="34" charset="0"/>
              <a:buChar char="•"/>
            </a:pPr>
            <a:r>
              <a:rPr lang="en-US" sz="1200" dirty="0">
                <a:solidFill>
                  <a:schemeClr val="bg1"/>
                </a:solidFill>
                <a:latin typeface="+mn-lt"/>
              </a:rPr>
              <a:t>Talking to someone</a:t>
            </a:r>
          </a:p>
          <a:p>
            <a:pPr marL="640594" lvl="1" indent="-174708">
              <a:buFont typeface="Arial" panose="020B0604020202020204" pitchFamily="34" charset="0"/>
              <a:buChar char="•"/>
            </a:pPr>
            <a:r>
              <a:rPr lang="en-US" sz="1200" dirty="0">
                <a:solidFill>
                  <a:schemeClr val="bg1"/>
                </a:solidFill>
                <a:latin typeface="+mn-lt"/>
              </a:rPr>
              <a:t>Eating a variety of foods</a:t>
            </a:r>
          </a:p>
          <a:p>
            <a:pPr marL="640594" lvl="1" indent="-174708">
              <a:buFont typeface="Arial" panose="020B0604020202020204" pitchFamily="34" charset="0"/>
              <a:buChar char="•"/>
            </a:pPr>
            <a:r>
              <a:rPr lang="en-US" sz="1200" dirty="0">
                <a:solidFill>
                  <a:schemeClr val="bg1"/>
                </a:solidFill>
                <a:latin typeface="+mn-lt"/>
              </a:rPr>
              <a:t>Listening to music</a:t>
            </a:r>
          </a:p>
          <a:p>
            <a:pPr marL="640594" lvl="1" indent="-174708">
              <a:buFont typeface="Arial" panose="020B0604020202020204" pitchFamily="34" charset="0"/>
              <a:buChar char="•"/>
            </a:pPr>
            <a:r>
              <a:rPr lang="en-US" sz="1200" dirty="0">
                <a:solidFill>
                  <a:schemeClr val="bg1"/>
                </a:solidFill>
                <a:latin typeface="+mn-lt"/>
              </a:rPr>
              <a:t>Finding joy in movement</a:t>
            </a:r>
          </a:p>
          <a:p>
            <a:pPr marL="640594" lvl="1" indent="-174708">
              <a:buFont typeface="Arial" panose="020B0604020202020204" pitchFamily="34" charset="0"/>
              <a:buChar char="•"/>
            </a:pPr>
            <a:r>
              <a:rPr lang="en-US" sz="1200" dirty="0">
                <a:solidFill>
                  <a:schemeClr val="bg1"/>
                </a:solidFill>
                <a:latin typeface="+mn-lt"/>
              </a:rPr>
              <a:t>Journaling</a:t>
            </a:r>
          </a:p>
          <a:p>
            <a:pPr marL="640594" lvl="1" indent="-174708">
              <a:buFont typeface="Arial" panose="020B0604020202020204" pitchFamily="34" charset="0"/>
              <a:buChar char="•"/>
            </a:pPr>
            <a:r>
              <a:rPr lang="en-US" sz="1200" dirty="0">
                <a:solidFill>
                  <a:schemeClr val="bg1"/>
                </a:solidFill>
                <a:latin typeface="+mn-lt"/>
              </a:rPr>
              <a:t>Practicing mindfulness</a:t>
            </a:r>
          </a:p>
          <a:p>
            <a:pPr marL="640594" lvl="1" indent="-174708">
              <a:buFont typeface="Arial" panose="020B0604020202020204" pitchFamily="34" charset="0"/>
              <a:buChar char="•"/>
            </a:pPr>
            <a:r>
              <a:rPr lang="en-US" sz="1200" dirty="0">
                <a:solidFill>
                  <a:schemeClr val="bg1"/>
                </a:solidFill>
                <a:latin typeface="+mn-lt"/>
              </a:rPr>
              <a:t>Getting enough sleep</a:t>
            </a:r>
          </a:p>
          <a:p>
            <a:pPr marL="640594" lvl="1" indent="-174708">
              <a:buFont typeface="Arial" panose="020B0604020202020204" pitchFamily="34" charset="0"/>
              <a:buChar char="•"/>
            </a:pPr>
            <a:r>
              <a:rPr lang="en-US" sz="1200" dirty="0">
                <a:solidFill>
                  <a:schemeClr val="bg1"/>
                </a:solidFill>
                <a:latin typeface="+mn-lt"/>
              </a:rPr>
              <a:t>Unplugging from screens</a:t>
            </a:r>
          </a:p>
        </p:txBody>
      </p:sp>
      <p:sp>
        <p:nvSpPr>
          <p:cNvPr id="4" name="Slide Number Placeholder 3"/>
          <p:cNvSpPr>
            <a:spLocks noGrp="1"/>
          </p:cNvSpPr>
          <p:nvPr>
            <p:ph type="sldNum" sz="quarter" idx="5"/>
          </p:nvPr>
        </p:nvSpPr>
        <p:spPr/>
        <p:txBody>
          <a:bodyPr/>
          <a:lstStyle/>
          <a:p>
            <a:fld id="{7369F988-8291-D446-8524-BA1D6A889AF6}" type="slidenum">
              <a:rPr lang="en-US" smtClean="0"/>
              <a:t>23</a:t>
            </a:fld>
            <a:endParaRPr lang="en-US"/>
          </a:p>
        </p:txBody>
      </p:sp>
    </p:spTree>
    <p:extLst>
      <p:ext uri="{BB962C8B-B14F-4D97-AF65-F5344CB8AC3E}">
        <p14:creationId xmlns:p14="http://schemas.microsoft.com/office/powerpoint/2010/main" val="1033464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mn-lt"/>
              </a:rPr>
              <a:t>Youth may be exposed to vaping regularly – on social media, television and movies, and socially with friends and peers. This exposure can contribute to them feeling pressured to try vaping. </a:t>
            </a:r>
          </a:p>
          <a:p>
            <a:pPr marL="174708" indent="-174708">
              <a:buFont typeface="Arial" panose="020B0604020202020204" pitchFamily="34" charset="0"/>
              <a:buChar char="•"/>
            </a:pPr>
            <a:endParaRPr lang="en-US" sz="1200" dirty="0">
              <a:latin typeface="+mn-lt"/>
            </a:endParaRPr>
          </a:p>
          <a:p>
            <a:pPr marL="174708" indent="-174708">
              <a:buFont typeface="Arial" panose="020B0604020202020204" pitchFamily="34" charset="0"/>
              <a:buChar char="•"/>
            </a:pPr>
            <a:r>
              <a:rPr lang="en-US" sz="1200" dirty="0">
                <a:latin typeface="+mn-lt"/>
              </a:rPr>
              <a:t>Caring adults can give youth options of what to say as well as opportunities to practice their responses should they be asked to try vaping. </a:t>
            </a:r>
          </a:p>
          <a:p>
            <a:endParaRPr lang="en-US" sz="1200" dirty="0">
              <a:latin typeface="+mn-lt"/>
            </a:endParaRPr>
          </a:p>
          <a:p>
            <a:pPr marL="174708" indent="-174708">
              <a:buFont typeface="Arial" panose="020B0604020202020204" pitchFamily="34" charset="0"/>
              <a:buChar char="•"/>
            </a:pPr>
            <a:r>
              <a:rPr lang="en-US" sz="1200" dirty="0">
                <a:latin typeface="+mn-lt"/>
              </a:rPr>
              <a:t>This will help to ensure they have the confidence to respond in a way that is true to them. </a:t>
            </a:r>
          </a:p>
          <a:p>
            <a:pPr marL="174708" indent="-174708">
              <a:buFont typeface="Arial" panose="020B0604020202020204" pitchFamily="34" charset="0"/>
              <a:buChar char="•"/>
            </a:pPr>
            <a:endParaRPr lang="en-US" sz="1200" dirty="0">
              <a:latin typeface="+mn-lt"/>
            </a:endParaRPr>
          </a:p>
          <a:p>
            <a:pPr marL="174708" indent="-174708">
              <a:buFont typeface="Arial" panose="020B0604020202020204" pitchFamily="34" charset="0"/>
              <a:buChar char="•"/>
            </a:pPr>
            <a:r>
              <a:rPr lang="en-US" sz="1200" dirty="0">
                <a:latin typeface="+mn-lt"/>
              </a:rPr>
              <a:t>Strategies to practice could include:</a:t>
            </a:r>
          </a:p>
          <a:p>
            <a:pPr marL="640594" lvl="1" indent="-174708">
              <a:buFont typeface="Arial" panose="020B0604020202020204" pitchFamily="34" charset="0"/>
              <a:buChar char="•"/>
            </a:pPr>
            <a:r>
              <a:rPr lang="en-US" sz="1200" dirty="0">
                <a:latin typeface="+mn-lt"/>
              </a:rPr>
              <a:t>Flat out refusing</a:t>
            </a:r>
          </a:p>
          <a:p>
            <a:pPr marL="640594" lvl="1" indent="-174708">
              <a:buFont typeface="Arial" panose="020B0604020202020204" pitchFamily="34" charset="0"/>
              <a:buChar char="•"/>
            </a:pPr>
            <a:r>
              <a:rPr lang="en-US" sz="1200" dirty="0">
                <a:latin typeface="+mn-lt"/>
              </a:rPr>
              <a:t>Delaying an answer</a:t>
            </a:r>
          </a:p>
          <a:p>
            <a:pPr marL="640594" lvl="1" indent="-174708">
              <a:buFont typeface="Arial" panose="020B0604020202020204" pitchFamily="34" charset="0"/>
              <a:buChar char="•"/>
            </a:pPr>
            <a:r>
              <a:rPr lang="en-US" sz="1200" dirty="0">
                <a:latin typeface="+mn-lt"/>
              </a:rPr>
              <a:t>Suggesting a different activity</a:t>
            </a:r>
          </a:p>
          <a:p>
            <a:pPr marL="640594" lvl="1" indent="-174708">
              <a:buFont typeface="Arial" panose="020B0604020202020204" pitchFamily="34" charset="0"/>
              <a:buChar char="•"/>
            </a:pPr>
            <a:r>
              <a:rPr lang="en-US" sz="1200" dirty="0">
                <a:latin typeface="+mn-lt"/>
              </a:rPr>
              <a:t>Making a joke</a:t>
            </a:r>
          </a:p>
          <a:p>
            <a:pPr marL="640594" lvl="1" indent="-174708">
              <a:buFont typeface="Arial" panose="020B0604020202020204" pitchFamily="34" charset="0"/>
              <a:buChar char="•"/>
            </a:pPr>
            <a:r>
              <a:rPr lang="en-US" sz="1200" dirty="0">
                <a:latin typeface="+mn-lt"/>
              </a:rPr>
              <a:t>Asking questions</a:t>
            </a:r>
          </a:p>
          <a:p>
            <a:pPr marL="640594" lvl="1" indent="-174708">
              <a:buFont typeface="Arial" panose="020B0604020202020204" pitchFamily="34" charset="0"/>
              <a:buChar char="•"/>
            </a:pPr>
            <a:r>
              <a:rPr lang="en-US" sz="1200" dirty="0">
                <a:latin typeface="+mn-lt"/>
              </a:rPr>
              <a:t>Walking away</a:t>
            </a:r>
          </a:p>
          <a:p>
            <a:pPr marL="640594" lvl="1" indent="-174708">
              <a:buFont typeface="Arial" panose="020B0604020202020204" pitchFamily="34" charset="0"/>
              <a:buChar char="•"/>
            </a:pPr>
            <a:endParaRPr lang="en-US" sz="1200" dirty="0">
              <a:latin typeface="+mn-lt"/>
            </a:endParaRPr>
          </a:p>
          <a:p>
            <a:pPr marL="174708" indent="-174708">
              <a:buFont typeface="Arial" panose="020B0604020202020204" pitchFamily="34" charset="0"/>
              <a:buChar char="•"/>
            </a:pPr>
            <a:r>
              <a:rPr lang="en-US" sz="1200" dirty="0">
                <a:latin typeface="+mn-lt"/>
              </a:rPr>
              <a:t>Visit NotAnExperiment.ca/resist for more information.</a:t>
            </a:r>
          </a:p>
        </p:txBody>
      </p:sp>
      <p:sp>
        <p:nvSpPr>
          <p:cNvPr id="4" name="Slide Number Placeholder 3"/>
          <p:cNvSpPr>
            <a:spLocks noGrp="1"/>
          </p:cNvSpPr>
          <p:nvPr>
            <p:ph type="sldNum" sz="quarter" idx="5"/>
          </p:nvPr>
        </p:nvSpPr>
        <p:spPr/>
        <p:txBody>
          <a:bodyPr/>
          <a:lstStyle/>
          <a:p>
            <a:fld id="{7369F988-8291-D446-8524-BA1D6A889AF6}" type="slidenum">
              <a:rPr lang="en-US" smtClean="0"/>
              <a:t>24</a:t>
            </a:fld>
            <a:endParaRPr lang="en-US"/>
          </a:p>
        </p:txBody>
      </p:sp>
    </p:spTree>
    <p:extLst>
      <p:ext uri="{BB962C8B-B14F-4D97-AF65-F5344CB8AC3E}">
        <p14:creationId xmlns:p14="http://schemas.microsoft.com/office/powerpoint/2010/main" val="1128907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dirty="0">
                <a:latin typeface="+mn-lt"/>
              </a:rPr>
              <a:t>Resources are available to help young people quit vaping:</a:t>
            </a:r>
          </a:p>
          <a:p>
            <a:r>
              <a:rPr lang="en-US" sz="1200" dirty="0">
                <a:latin typeface="+mn-lt"/>
              </a:rPr>
              <a:t> </a:t>
            </a:r>
          </a:p>
          <a:p>
            <a:pPr marL="174708" indent="-174708">
              <a:buFont typeface="Arial" panose="020B0604020202020204" pitchFamily="34" charset="0"/>
              <a:buChar char="•"/>
            </a:pPr>
            <a:r>
              <a:rPr lang="en-US" sz="1200" dirty="0">
                <a:latin typeface="+mn-lt"/>
              </a:rPr>
              <a:t>The Notanexeperiment.ca “Quitting” page offers a downloadable quit plan to help youth plan and prepare to quit by reflecting on their own vaping experience and determining how they will deal with their triggers when making a quit attempt. </a:t>
            </a:r>
          </a:p>
          <a:p>
            <a:pPr marL="174708" indent="-174708">
              <a:buFont typeface="Arial" panose="020B0604020202020204" pitchFamily="34" charset="0"/>
              <a:buChar char="•"/>
            </a:pPr>
            <a:endParaRPr lang="en-US" sz="1200" dirty="0">
              <a:latin typeface="+mn-lt"/>
            </a:endParaRPr>
          </a:p>
          <a:p>
            <a:pPr marL="174708" indent="-174708">
              <a:buFont typeface="Arial" panose="020B0604020202020204" pitchFamily="34" charset="0"/>
              <a:buChar char="•"/>
            </a:pPr>
            <a:r>
              <a:rPr lang="en-US" sz="1200" dirty="0">
                <a:latin typeface="+mn-lt"/>
              </a:rPr>
              <a:t>Two free apps – Quash and Stop Vaping Challenge (links available at NotAnExperiment.ca/quitting) provide tools, tracking and feedback to encourage quitting in tech savvy ways that appeal to youth.</a:t>
            </a:r>
          </a:p>
          <a:p>
            <a:pPr marL="174708" indent="-174708">
              <a:buFont typeface="Arial" panose="020B0604020202020204" pitchFamily="34" charset="0"/>
              <a:buChar char="•"/>
            </a:pPr>
            <a:endParaRPr lang="en-US" sz="1200" dirty="0">
              <a:latin typeface="+mn-lt"/>
            </a:endParaRPr>
          </a:p>
          <a:p>
            <a:pPr marL="174708" indent="-174708">
              <a:buFont typeface="Arial" panose="020B0604020202020204" pitchFamily="34" charset="0"/>
              <a:buChar char="•"/>
            </a:pPr>
            <a:r>
              <a:rPr lang="en-US" sz="1200" dirty="0">
                <a:latin typeface="+mn-lt"/>
              </a:rPr>
              <a:t>Advise a young person to speak to their family doctor, nurse practitioner or another accessible health care provider.</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78EADD1-3CB8-4022-BC7A-37ECDE24F134}" type="slidenum">
              <a:rPr lang="en-US" smtClean="0"/>
              <a:t>25</a:t>
            </a:fld>
            <a:endParaRPr lang="en-US"/>
          </a:p>
        </p:txBody>
      </p:sp>
    </p:spTree>
    <p:extLst>
      <p:ext uri="{BB962C8B-B14F-4D97-AF65-F5344CB8AC3E}">
        <p14:creationId xmlns:p14="http://schemas.microsoft.com/office/powerpoint/2010/main" val="562894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tx1"/>
                </a:solidFill>
                <a:latin typeface="+mn-lt"/>
                <a:ea typeface="Calibri" panose="020F0502020204030204" pitchFamily="34" charset="0"/>
              </a:rPr>
              <a:t>Youth vaping is a complex issue. Education and raising awareness are the first steps to ensure young people can sort out misinformation from facts, allowing them to make informed choices.</a:t>
            </a:r>
          </a:p>
          <a:p>
            <a:r>
              <a:rPr lang="en-US" sz="1200" dirty="0">
                <a:solidFill>
                  <a:schemeClr val="tx1"/>
                </a:solidFill>
                <a:latin typeface="+mn-lt"/>
                <a:ea typeface="Calibri" panose="020F0502020204030204" pitchFamily="34" charset="0"/>
              </a:rPr>
              <a:t> </a:t>
            </a:r>
          </a:p>
          <a:p>
            <a:pPr marL="291179" indent="-291179">
              <a:buFont typeface="Arial" panose="020B0604020202020204" pitchFamily="34" charset="0"/>
              <a:buChar char="•"/>
            </a:pPr>
            <a:r>
              <a:rPr lang="en-US" sz="1200" dirty="0">
                <a:solidFill>
                  <a:schemeClr val="tx1"/>
                </a:solidFill>
                <a:latin typeface="+mn-lt"/>
                <a:ea typeface="Calibri" panose="020F0502020204030204" pitchFamily="34" charset="0"/>
              </a:rPr>
              <a:t>Use of a comprehensive approach to education, ensures that youth, educators, parents, and caregivers are exposed to the messaging many times, in many ways. This, increases the likelihood that people will understand and remember the information.</a:t>
            </a:r>
          </a:p>
          <a:p>
            <a:endParaRPr lang="en-US" sz="1200" dirty="0">
              <a:solidFill>
                <a:schemeClr val="tx1"/>
              </a:solidFill>
              <a:latin typeface="+mn-lt"/>
            </a:endParaRPr>
          </a:p>
          <a:p>
            <a:pPr marL="174708" indent="-174708" defTabSz="931774">
              <a:buFont typeface="Arial" panose="020B0604020202020204" pitchFamily="34" charset="0"/>
              <a:buChar char="•"/>
              <a:defRPr/>
            </a:pPr>
            <a:r>
              <a:rPr lang="en-US" sz="1200" dirty="0">
                <a:solidFill>
                  <a:schemeClr val="tx1"/>
                </a:solidFill>
                <a:latin typeface="+mn-lt"/>
              </a:rPr>
              <a:t>The Not An Experiment program offers several resources that schools can use to deliver messaging and education about vaping to students, teachers, parents and caregivers.</a:t>
            </a:r>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CAE7E1C4-AFD9-445C-881F-88DF01521D63}" type="slidenum">
              <a:rPr lang="en-US">
                <a:solidFill>
                  <a:prstClr val="black"/>
                </a:solidFill>
                <a:latin typeface="Calibri" panose="020F0502020204030204"/>
              </a:rPr>
              <a:pPr defTabSz="931774">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604529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a:solidFill>
                  <a:prstClr val="black"/>
                </a:solidFill>
                <a:latin typeface="+mn-lt"/>
              </a:rPr>
              <a:t>Not An Experiment in an elementary school setting:</a:t>
            </a:r>
          </a:p>
          <a:p>
            <a:pPr>
              <a:lnSpc>
                <a:spcPct val="150000"/>
              </a:lnSpc>
            </a:pPr>
            <a:endParaRPr lang="en-US" sz="1200" dirty="0">
              <a:solidFill>
                <a:prstClr val="black"/>
              </a:solidFill>
              <a:latin typeface="+mn-lt"/>
            </a:endParaRPr>
          </a:p>
          <a:p>
            <a:pPr marL="174708" indent="-174708">
              <a:lnSpc>
                <a:spcPct val="150000"/>
              </a:lnSpc>
              <a:buFont typeface="Arial" panose="020B0604020202020204" pitchFamily="34" charset="0"/>
              <a:buChar char="•"/>
            </a:pPr>
            <a:r>
              <a:rPr lang="en-US" sz="1200" dirty="0">
                <a:solidFill>
                  <a:prstClr val="black"/>
                </a:solidFill>
                <a:latin typeface="+mn-lt"/>
              </a:rPr>
              <a:t>School administrators and educators can learn about vaping and the resources available by exploring the NotAnExperiment.ca website.</a:t>
            </a:r>
          </a:p>
          <a:p>
            <a:pPr>
              <a:lnSpc>
                <a:spcPct val="150000"/>
              </a:lnSpc>
            </a:pPr>
            <a:endParaRPr lang="en-US" sz="1200" dirty="0">
              <a:solidFill>
                <a:prstClr val="black"/>
              </a:solidFill>
              <a:latin typeface="+mn-lt"/>
            </a:endParaRPr>
          </a:p>
          <a:p>
            <a:pPr marL="174708" indent="-174708">
              <a:lnSpc>
                <a:spcPct val="150000"/>
              </a:lnSpc>
              <a:buFont typeface="Arial" panose="020B0604020202020204" pitchFamily="34" charset="0"/>
              <a:buChar char="•"/>
            </a:pPr>
            <a:r>
              <a:rPr lang="en-US" sz="1200" dirty="0">
                <a:solidFill>
                  <a:prstClr val="black"/>
                </a:solidFill>
                <a:latin typeface="+mn-lt"/>
              </a:rPr>
              <a:t>Schools can use and implement the various resources available at NotAnExperiment.ca/educators. Check with your local public health unit to see what types of support they have available.</a:t>
            </a:r>
          </a:p>
          <a:p>
            <a:pPr marL="174708" indent="-174708">
              <a:lnSpc>
                <a:spcPct val="150000"/>
              </a:lnSpc>
              <a:buFont typeface="Arial" panose="020B0604020202020204" pitchFamily="34" charset="0"/>
              <a:buChar char="•"/>
            </a:pPr>
            <a:endParaRPr lang="en-US" sz="1200" dirty="0">
              <a:solidFill>
                <a:prstClr val="black"/>
              </a:solidFill>
              <a:latin typeface="+mn-lt"/>
            </a:endParaRPr>
          </a:p>
          <a:p>
            <a:pPr marL="174708" indent="-174708">
              <a:lnSpc>
                <a:spcPct val="150000"/>
              </a:lnSpc>
              <a:buFont typeface="Arial" panose="020B0604020202020204" pitchFamily="34" charset="0"/>
              <a:buChar char="•"/>
            </a:pPr>
            <a:r>
              <a:rPr lang="en-US" sz="1200" dirty="0">
                <a:solidFill>
                  <a:prstClr val="black"/>
                </a:solidFill>
                <a:latin typeface="+mn-lt"/>
              </a:rPr>
              <a:t>To educate students: </a:t>
            </a:r>
          </a:p>
          <a:p>
            <a:pPr marL="640594" lvl="1" indent="-174708">
              <a:lnSpc>
                <a:spcPct val="150000"/>
              </a:lnSpc>
              <a:buFont typeface="Arial" panose="020B0604020202020204" pitchFamily="34" charset="0"/>
              <a:buChar char="•"/>
            </a:pPr>
            <a:r>
              <a:rPr lang="en-US" sz="1200" dirty="0">
                <a:solidFill>
                  <a:prstClr val="black"/>
                </a:solidFill>
                <a:latin typeface="+mn-lt"/>
              </a:rPr>
              <a:t>Hang posters around the school.</a:t>
            </a:r>
          </a:p>
          <a:p>
            <a:pPr marL="640594" lvl="1" indent="-174708">
              <a:lnSpc>
                <a:spcPct val="150000"/>
              </a:lnSpc>
              <a:buFont typeface="Arial" panose="020B0604020202020204" pitchFamily="34" charset="0"/>
              <a:buChar char="•"/>
            </a:pPr>
            <a:r>
              <a:rPr lang="en-US" sz="1200" dirty="0">
                <a:solidFill>
                  <a:prstClr val="black"/>
                </a:solidFill>
                <a:latin typeface="+mn-lt"/>
              </a:rPr>
              <a:t>Have the announcements read daily.</a:t>
            </a:r>
          </a:p>
          <a:p>
            <a:pPr marL="640594" lvl="1" indent="-174708">
              <a:lnSpc>
                <a:spcPct val="150000"/>
              </a:lnSpc>
              <a:buFont typeface="Arial" panose="020B0604020202020204" pitchFamily="34" charset="0"/>
              <a:buChar char="•"/>
            </a:pPr>
            <a:r>
              <a:rPr lang="en-US" sz="1200" dirty="0">
                <a:solidFill>
                  <a:prstClr val="black"/>
                </a:solidFill>
                <a:latin typeface="+mn-lt"/>
              </a:rPr>
              <a:t>Have grade 7 &amp; 8 teachers use the lesson plans and corresponding Escape the Experiment Game with their students.</a:t>
            </a:r>
          </a:p>
          <a:p>
            <a:pPr marL="640594" lvl="1" indent="-174708">
              <a:lnSpc>
                <a:spcPct val="150000"/>
              </a:lnSpc>
              <a:buFont typeface="Arial" panose="020B0604020202020204" pitchFamily="34" charset="0"/>
              <a:buChar char="•"/>
            </a:pPr>
            <a:r>
              <a:rPr lang="en-US" sz="1200" dirty="0">
                <a:solidFill>
                  <a:prstClr val="black"/>
                </a:solidFill>
                <a:latin typeface="+mn-lt"/>
              </a:rPr>
              <a:t>Use the Refusal Skills resource to allow students to practice what they can say if ever asked to try vaping.</a:t>
            </a:r>
          </a:p>
          <a:p>
            <a:pPr marL="640594" lvl="1" indent="-174708">
              <a:lnSpc>
                <a:spcPct val="150000"/>
              </a:lnSpc>
              <a:buFont typeface="Arial" panose="020B0604020202020204" pitchFamily="34" charset="0"/>
              <a:buChar char="•"/>
            </a:pPr>
            <a:r>
              <a:rPr lang="en-US" sz="1200" dirty="0">
                <a:solidFill>
                  <a:prstClr val="black"/>
                </a:solidFill>
                <a:latin typeface="+mn-lt"/>
              </a:rPr>
              <a:t>In addition, or as an alternative to the Escape the Experiment game, students could play the computer game version of Escape the Experiment – online. </a:t>
            </a:r>
          </a:p>
          <a:p>
            <a:pPr marL="640594" lvl="1" indent="-174708">
              <a:lnSpc>
                <a:spcPct val="150000"/>
              </a:lnSpc>
              <a:buFont typeface="Arial" panose="020B0604020202020204" pitchFamily="34" charset="0"/>
              <a:buChar char="•"/>
            </a:pPr>
            <a:endParaRPr lang="en-US" sz="1200" dirty="0">
              <a:solidFill>
                <a:prstClr val="black"/>
              </a:solidFill>
              <a:latin typeface="+mn-lt"/>
            </a:endParaRPr>
          </a:p>
          <a:p>
            <a:pPr marL="174708" indent="-174708">
              <a:lnSpc>
                <a:spcPct val="150000"/>
              </a:lnSpc>
              <a:buFont typeface="Arial" panose="020B0604020202020204" pitchFamily="34" charset="0"/>
              <a:buChar char="•"/>
            </a:pPr>
            <a:r>
              <a:rPr lang="en-US" sz="1200" dirty="0">
                <a:solidFill>
                  <a:prstClr val="black"/>
                </a:solidFill>
                <a:latin typeface="+mn-lt"/>
              </a:rPr>
              <a:t>To educate parents:</a:t>
            </a:r>
          </a:p>
          <a:p>
            <a:pPr marL="640594" lvl="1" indent="-174708">
              <a:lnSpc>
                <a:spcPct val="150000"/>
              </a:lnSpc>
              <a:buFont typeface="Arial" panose="020B0604020202020204" pitchFamily="34" charset="0"/>
              <a:buChar char="•"/>
            </a:pPr>
            <a:r>
              <a:rPr lang="en-US" sz="1200" dirty="0">
                <a:solidFill>
                  <a:prstClr val="black"/>
                </a:solidFill>
                <a:latin typeface="+mn-lt"/>
              </a:rPr>
              <a:t>Send out the ready to use Newsletter inserts (8 available covering a variety of vaping related issues parents and caregivers should know about).</a:t>
            </a:r>
          </a:p>
          <a:p>
            <a:pPr marL="640594" lvl="1" indent="-174708">
              <a:lnSpc>
                <a:spcPct val="150000"/>
              </a:lnSpc>
              <a:buFont typeface="Arial" panose="020B0604020202020204" pitchFamily="34" charset="0"/>
              <a:buChar char="•"/>
            </a:pPr>
            <a:r>
              <a:rPr lang="en-US" sz="1200" dirty="0">
                <a:solidFill>
                  <a:prstClr val="black"/>
                </a:solidFill>
                <a:latin typeface="+mn-lt"/>
              </a:rPr>
              <a:t>Email/send out the Parent &amp; Caregiver Talking Resource.</a:t>
            </a:r>
          </a:p>
          <a:p>
            <a:pPr marL="640594" lvl="1" indent="-174708">
              <a:lnSpc>
                <a:spcPct val="150000"/>
              </a:lnSpc>
              <a:buFont typeface="Arial" panose="020B0604020202020204" pitchFamily="34" charset="0"/>
              <a:buChar char="•"/>
            </a:pPr>
            <a:r>
              <a:rPr lang="en-US" sz="1200" dirty="0">
                <a:solidFill>
                  <a:prstClr val="black"/>
                </a:solidFill>
                <a:latin typeface="+mn-lt"/>
              </a:rPr>
              <a:t>Provide links to Parent &amp; Caregiver videos.</a:t>
            </a:r>
          </a:p>
          <a:p>
            <a:endParaRPr lang="en-US" dirty="0"/>
          </a:p>
        </p:txBody>
      </p:sp>
      <p:sp>
        <p:nvSpPr>
          <p:cNvPr id="4" name="Slide Number Placeholder 3"/>
          <p:cNvSpPr>
            <a:spLocks noGrp="1"/>
          </p:cNvSpPr>
          <p:nvPr>
            <p:ph type="sldNum" sz="quarter" idx="5"/>
          </p:nvPr>
        </p:nvSpPr>
        <p:spPr/>
        <p:txBody>
          <a:bodyPr/>
          <a:lstStyle/>
          <a:p>
            <a:fld id="{7369F988-8291-D446-8524-BA1D6A889AF6}" type="slidenum">
              <a:rPr lang="en-US" smtClean="0"/>
              <a:t>27</a:t>
            </a:fld>
            <a:endParaRPr lang="en-US"/>
          </a:p>
        </p:txBody>
      </p:sp>
    </p:spTree>
    <p:extLst>
      <p:ext uri="{BB962C8B-B14F-4D97-AF65-F5344CB8AC3E}">
        <p14:creationId xmlns:p14="http://schemas.microsoft.com/office/powerpoint/2010/main" val="1896731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a:solidFill>
                  <a:prstClr val="black"/>
                </a:solidFill>
                <a:latin typeface="+mn-lt"/>
              </a:rPr>
              <a:t>Not An Experiment in a secondary school setting:</a:t>
            </a:r>
          </a:p>
          <a:p>
            <a:pPr>
              <a:lnSpc>
                <a:spcPct val="150000"/>
              </a:lnSpc>
            </a:pPr>
            <a:endParaRPr lang="en-US" sz="1200" dirty="0">
              <a:solidFill>
                <a:prstClr val="black"/>
              </a:solidFill>
              <a:latin typeface="+mn-lt"/>
            </a:endParaRPr>
          </a:p>
          <a:p>
            <a:pPr marL="174708" indent="-174708" defTabSz="465887">
              <a:lnSpc>
                <a:spcPct val="150000"/>
              </a:lnSpc>
              <a:buFont typeface="Arial" panose="020B0604020202020204" pitchFamily="34" charset="0"/>
              <a:buChar char="•"/>
              <a:defRPr/>
            </a:pPr>
            <a:r>
              <a:rPr lang="en-US" sz="1200" dirty="0">
                <a:solidFill>
                  <a:prstClr val="black"/>
                </a:solidFill>
                <a:latin typeface="+mn-lt"/>
              </a:rPr>
              <a:t>Similar to the elementary school setting, school administrators, and educators can learn about vaping and the resources available by exploring the NotAnExperiment.ca website. </a:t>
            </a:r>
            <a:r>
              <a:rPr lang="en-US" sz="1200" dirty="0">
                <a:solidFill>
                  <a:srgbClr val="000000"/>
                </a:solidFill>
                <a:latin typeface="+mn-lt"/>
                <a:ea typeface="Times New Roman" panose="02020603050405020304" pitchFamily="18" charset="0"/>
                <a:cs typeface="Times New Roman" panose="02020603050405020304" pitchFamily="18" charset="0"/>
              </a:rPr>
              <a:t>Reviewing the website will provide an understanding of vaping related issues, how to support students in resisting the pressure to vape, where youth can find support to quit, and will provide tools needed to answer questions students may ask. </a:t>
            </a:r>
          </a:p>
          <a:p>
            <a:pPr>
              <a:lnSpc>
                <a:spcPct val="150000"/>
              </a:lnSpc>
            </a:pPr>
            <a:endParaRPr lang="en-US" sz="1200" dirty="0">
              <a:solidFill>
                <a:prstClr val="black"/>
              </a:solidFill>
              <a:latin typeface="+mn-lt"/>
            </a:endParaRPr>
          </a:p>
          <a:p>
            <a:pPr marL="174708" indent="-174708">
              <a:lnSpc>
                <a:spcPct val="150000"/>
              </a:lnSpc>
              <a:buFont typeface="Arial" panose="020B0604020202020204" pitchFamily="34" charset="0"/>
              <a:buChar char="•"/>
            </a:pPr>
            <a:r>
              <a:rPr lang="en-US" sz="1200" dirty="0">
                <a:solidFill>
                  <a:prstClr val="black"/>
                </a:solidFill>
                <a:latin typeface="+mn-lt"/>
              </a:rPr>
              <a:t>Schools can use and implement the various resources available at NotAnExperiment.ca/educators. Check with your local public health unit to see what types of support they have available.</a:t>
            </a:r>
          </a:p>
          <a:p>
            <a:pPr>
              <a:lnSpc>
                <a:spcPct val="150000"/>
              </a:lnSpc>
            </a:pPr>
            <a:endParaRPr lang="en-US" sz="1200" dirty="0">
              <a:solidFill>
                <a:srgbClr val="000000"/>
              </a:solidFill>
              <a:latin typeface="+mn-lt"/>
              <a:ea typeface="Times New Roman" panose="02020603050405020304" pitchFamily="18" charset="0"/>
              <a:cs typeface="Times New Roman" panose="02020603050405020304" pitchFamily="18" charset="0"/>
            </a:endParaRPr>
          </a:p>
          <a:p>
            <a:pPr marL="291179" indent="-291179">
              <a:lnSpc>
                <a:spcPct val="150000"/>
              </a:lnSpc>
              <a:buFont typeface="Arial" panose="020B0604020202020204" pitchFamily="34" charset="0"/>
              <a:buChar char="•"/>
            </a:pPr>
            <a:r>
              <a:rPr lang="en-US" sz="1200" dirty="0">
                <a:solidFill>
                  <a:srgbClr val="000000"/>
                </a:solidFill>
                <a:latin typeface="+mn-lt"/>
                <a:ea typeface="Times New Roman" panose="02020603050405020304" pitchFamily="18" charset="0"/>
                <a:cs typeface="Times New Roman" panose="02020603050405020304" pitchFamily="18" charset="0"/>
              </a:rPr>
              <a:t>To educate students:</a:t>
            </a:r>
          </a:p>
          <a:p>
            <a:pPr marL="757066" lvl="1" indent="-291179">
              <a:lnSpc>
                <a:spcPct val="150000"/>
              </a:lnSpc>
              <a:buFont typeface="Arial" panose="020B0604020202020204" pitchFamily="34" charset="0"/>
              <a:buChar char="•"/>
            </a:pPr>
            <a:r>
              <a:rPr lang="en-US" sz="1200" dirty="0">
                <a:solidFill>
                  <a:srgbClr val="000000"/>
                </a:solidFill>
                <a:latin typeface="+mn-lt"/>
                <a:ea typeface="Times New Roman" panose="02020603050405020304" pitchFamily="18" charset="0"/>
                <a:cs typeface="Times New Roman" panose="02020603050405020304" pitchFamily="18" charset="0"/>
              </a:rPr>
              <a:t>Place vaping prevention and cessation posters around the school and place the Ontario law postcards on lockers. By putting these messages front and center, students learn about the health effects of vaping, nicotine addiction, and industry advertising tactics such as </a:t>
            </a:r>
            <a:r>
              <a:rPr lang="en-US" sz="1200" dirty="0" err="1">
                <a:solidFill>
                  <a:srgbClr val="000000"/>
                </a:solidFill>
                <a:latin typeface="+mn-lt"/>
                <a:ea typeface="Times New Roman" panose="02020603050405020304" pitchFamily="18" charset="0"/>
                <a:cs typeface="Times New Roman" panose="02020603050405020304" pitchFamily="18" charset="0"/>
              </a:rPr>
              <a:t>flavours</a:t>
            </a:r>
            <a:r>
              <a:rPr lang="en-US" sz="1200" dirty="0">
                <a:solidFill>
                  <a:srgbClr val="000000"/>
                </a:solidFill>
                <a:latin typeface="+mn-lt"/>
                <a:ea typeface="Times New Roman" panose="02020603050405020304" pitchFamily="18" charset="0"/>
                <a:cs typeface="Times New Roman" panose="02020603050405020304" pitchFamily="18" charset="0"/>
              </a:rPr>
              <a:t>, that are used to get people addicted to nicotine. Students also learn about the laws around vaping on school property and the associated fines, as well as ways to access support to quit.</a:t>
            </a:r>
          </a:p>
          <a:p>
            <a:pPr marL="757066" lvl="1" indent="-291179">
              <a:lnSpc>
                <a:spcPct val="150000"/>
              </a:lnSpc>
              <a:buFont typeface="Arial" panose="020B0604020202020204" pitchFamily="34" charset="0"/>
              <a:buChar char="•"/>
            </a:pPr>
            <a:r>
              <a:rPr lang="en-US" sz="1200" dirty="0">
                <a:solidFill>
                  <a:srgbClr val="000000"/>
                </a:solidFill>
                <a:latin typeface="+mn-lt"/>
                <a:ea typeface="Times New Roman" panose="02020603050405020304" pitchFamily="18" charset="0"/>
                <a:cs typeface="Times New Roman" panose="02020603050405020304" pitchFamily="18" charset="0"/>
              </a:rPr>
              <a:t>Have the announcements read daily over the PA system to further increase exposure to vape related messaging.</a:t>
            </a:r>
          </a:p>
          <a:p>
            <a:pPr marL="757066" lvl="1" indent="-291179">
              <a:lnSpc>
                <a:spcPct val="150000"/>
              </a:lnSpc>
              <a:buFont typeface="Arial" panose="020B0604020202020204" pitchFamily="34" charset="0"/>
              <a:buChar char="•"/>
            </a:pPr>
            <a:r>
              <a:rPr lang="en-US" sz="1200" dirty="0">
                <a:solidFill>
                  <a:srgbClr val="000000"/>
                </a:solidFill>
                <a:latin typeface="+mn-lt"/>
                <a:ea typeface="Times New Roman" panose="02020603050405020304" pitchFamily="18" charset="0"/>
                <a:cs typeface="Times New Roman" panose="02020603050405020304" pitchFamily="18" charset="0"/>
              </a:rPr>
              <a:t>Set up a “Take the clouds outside display”. This supports Smoke-Free Ontario Act compliance, educates about secondhand </a:t>
            </a:r>
            <a:r>
              <a:rPr lang="en-US" sz="1200" dirty="0" err="1">
                <a:solidFill>
                  <a:srgbClr val="000000"/>
                </a:solidFill>
                <a:latin typeface="+mn-lt"/>
                <a:ea typeface="Times New Roman" panose="02020603050405020304" pitchFamily="18" charset="0"/>
                <a:cs typeface="Times New Roman" panose="02020603050405020304" pitchFamily="18" charset="0"/>
              </a:rPr>
              <a:t>vapour</a:t>
            </a:r>
            <a:r>
              <a:rPr lang="en-US" sz="1200" dirty="0">
                <a:solidFill>
                  <a:srgbClr val="000000"/>
                </a:solidFill>
                <a:latin typeface="+mn-lt"/>
                <a:ea typeface="Times New Roman" panose="02020603050405020304" pitchFamily="18" charset="0"/>
                <a:cs typeface="Times New Roman" panose="02020603050405020304" pitchFamily="18" charset="0"/>
              </a:rPr>
              <a:t>, supports quit attempts and assists with reducing social exposure to vaping as well as shift social norms.</a:t>
            </a:r>
          </a:p>
          <a:p>
            <a:pPr marL="465887" lvl="1">
              <a:lnSpc>
                <a:spcPct val="150000"/>
              </a:lnSpc>
            </a:pPr>
            <a:endParaRPr lang="en-US" sz="1200" dirty="0">
              <a:latin typeface="+mn-lt"/>
              <a:ea typeface="Times New Roman" panose="02020603050405020304" pitchFamily="18" charset="0"/>
            </a:endParaRPr>
          </a:p>
          <a:p>
            <a:pPr>
              <a:lnSpc>
                <a:spcPct val="150000"/>
              </a:lnSpc>
            </a:pPr>
            <a:r>
              <a:rPr lang="en-US" sz="1200" dirty="0">
                <a:latin typeface="+mn-lt"/>
                <a:ea typeface="Times New Roman" panose="02020603050405020304" pitchFamily="18" charset="0"/>
              </a:rPr>
              <a:t> </a:t>
            </a:r>
          </a:p>
          <a:p>
            <a:pPr marL="174708" indent="-174708">
              <a:lnSpc>
                <a:spcPct val="150000"/>
              </a:lnSpc>
              <a:buFont typeface="Arial" panose="020B0604020202020204" pitchFamily="34" charset="0"/>
              <a:buChar char="•"/>
            </a:pPr>
            <a:r>
              <a:rPr lang="en-US" sz="1200" dirty="0">
                <a:solidFill>
                  <a:prstClr val="black"/>
                </a:solidFill>
                <a:latin typeface="+mn-lt"/>
              </a:rPr>
              <a:t>To educate parents:</a:t>
            </a:r>
          </a:p>
          <a:p>
            <a:pPr marL="640594" lvl="1" indent="-174708">
              <a:lnSpc>
                <a:spcPct val="150000"/>
              </a:lnSpc>
              <a:buFont typeface="Arial" panose="020B0604020202020204" pitchFamily="34" charset="0"/>
              <a:buChar char="•"/>
            </a:pPr>
            <a:r>
              <a:rPr lang="en-US" sz="1200" dirty="0">
                <a:solidFill>
                  <a:prstClr val="black"/>
                </a:solidFill>
                <a:latin typeface="+mn-lt"/>
              </a:rPr>
              <a:t>Send out ready to use newsletter inserts (8 available covering a variety of vaping related issues parents and caregivers should know about).</a:t>
            </a:r>
          </a:p>
          <a:p>
            <a:pPr marL="640594" lvl="1" indent="-174708">
              <a:lnSpc>
                <a:spcPct val="150000"/>
              </a:lnSpc>
              <a:buFont typeface="Arial" panose="020B0604020202020204" pitchFamily="34" charset="0"/>
              <a:buChar char="•"/>
            </a:pPr>
            <a:r>
              <a:rPr lang="en-US" sz="1200" dirty="0">
                <a:solidFill>
                  <a:prstClr val="black"/>
                </a:solidFill>
                <a:latin typeface="+mn-lt"/>
              </a:rPr>
              <a:t>Email/send out the Parent &amp; Caregiver Talking Resource and the “Let’s Talk” video series to support them in starting the conversation about vaping with their kids.</a:t>
            </a:r>
          </a:p>
          <a:p>
            <a:pPr>
              <a:lnSpc>
                <a:spcPct val="150000"/>
              </a:lnSpc>
            </a:pPr>
            <a:endParaRPr lang="en-US" sz="1200" dirty="0">
              <a:solidFill>
                <a:srgbClr val="000000"/>
              </a:solidFill>
              <a:latin typeface="+mn-lt"/>
              <a:ea typeface="Times New Roman" panose="02020603050405020304" pitchFamily="18" charset="0"/>
              <a:cs typeface="Times New Roman" panose="02020603050405020304" pitchFamily="18" charset="0"/>
            </a:endParaRPr>
          </a:p>
          <a:p>
            <a:pPr marL="291179" indent="-291179">
              <a:lnSpc>
                <a:spcPct val="150000"/>
              </a:lnSpc>
              <a:buFont typeface="Arial" panose="020B0604020202020204" pitchFamily="34" charset="0"/>
              <a:buChar char="•"/>
            </a:pPr>
            <a:r>
              <a:rPr lang="en-US" sz="1200" dirty="0">
                <a:solidFill>
                  <a:srgbClr val="000000"/>
                </a:solidFill>
                <a:latin typeface="+mn-lt"/>
                <a:ea typeface="Times New Roman" panose="02020603050405020304" pitchFamily="18" charset="0"/>
                <a:cs typeface="Times New Roman" panose="02020603050405020304" pitchFamily="18" charset="0"/>
              </a:rPr>
              <a:t>All of these actions combined ensure that students are hearing and learning information about vaping from multiple sources, in multiple ways, multiple times. This increases the chances that students will remember the information and will have the tools they need to make informed decisions about their health. </a:t>
            </a:r>
            <a:endParaRPr lang="en-US" sz="1200" dirty="0">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69F988-8291-D446-8524-BA1D6A889AF6}" type="slidenum">
              <a:rPr lang="en-US" smtClean="0"/>
              <a:t>28</a:t>
            </a:fld>
            <a:endParaRPr lang="en-US"/>
          </a:p>
        </p:txBody>
      </p:sp>
    </p:spTree>
    <p:extLst>
      <p:ext uri="{BB962C8B-B14F-4D97-AF65-F5344CB8AC3E}">
        <p14:creationId xmlns:p14="http://schemas.microsoft.com/office/powerpoint/2010/main" val="528722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465887">
              <a:buFont typeface="Arial" panose="020B0604020202020204" pitchFamily="34" charset="0"/>
              <a:buChar char="•"/>
              <a:defRPr/>
            </a:pPr>
            <a:r>
              <a:rPr lang="en-US" sz="1200" b="0" baseline="0" dirty="0">
                <a:latin typeface="+mn-lt"/>
              </a:rPr>
              <a:t>Thank you for taking the time to learn about vaping and the Not An Experiment program. </a:t>
            </a:r>
          </a:p>
          <a:p>
            <a:pPr marL="174708" indent="-174708" defTabSz="465887">
              <a:buFont typeface="Arial" panose="020B0604020202020204" pitchFamily="34" charset="0"/>
              <a:buChar char="•"/>
              <a:defRPr/>
            </a:pPr>
            <a:endParaRPr lang="en-US" sz="1200" b="0" baseline="0" dirty="0">
              <a:latin typeface="+mn-lt"/>
            </a:endParaRPr>
          </a:p>
          <a:p>
            <a:pPr marL="174708" indent="-174708" defTabSz="465887">
              <a:buFont typeface="Arial" panose="020B0604020202020204" pitchFamily="34" charset="0"/>
              <a:buChar char="•"/>
              <a:defRPr/>
            </a:pPr>
            <a:r>
              <a:rPr lang="en-US" sz="1200" b="0" baseline="0" dirty="0">
                <a:latin typeface="+mn-lt"/>
              </a:rPr>
              <a:t>More information can be found on the web site NotAnExperiment.ca.</a:t>
            </a:r>
          </a:p>
          <a:p>
            <a:pPr marL="174708" indent="-174708" defTabSz="465887">
              <a:buFont typeface="Arial" panose="020B0604020202020204" pitchFamily="34" charset="0"/>
              <a:buChar char="•"/>
              <a:defRPr/>
            </a:pPr>
            <a:endParaRPr lang="en-US" sz="1200" b="0" baseline="0" dirty="0">
              <a:latin typeface="+mn-lt"/>
            </a:endParaRPr>
          </a:p>
          <a:p>
            <a:pPr marL="174708" indent="-174708" defTabSz="465887">
              <a:buFont typeface="Arial" panose="020B0604020202020204" pitchFamily="34" charset="0"/>
              <a:buChar char="•"/>
              <a:defRPr/>
            </a:pPr>
            <a:r>
              <a:rPr lang="en-US" sz="1200" b="0" baseline="0" dirty="0">
                <a:latin typeface="+mn-lt"/>
              </a:rPr>
              <a:t>If you have questions, please feel free to email us at NotAnExperiment@smdhu.org.</a:t>
            </a:r>
          </a:p>
          <a:p>
            <a:pPr marL="174708" indent="-174708" defTabSz="465887">
              <a:buFont typeface="Arial" panose="020B0604020202020204" pitchFamily="34" charset="0"/>
              <a:buChar char="•"/>
              <a:defRPr/>
            </a:pPr>
            <a:endParaRPr lang="en-US" b="0" baseline="0" dirty="0"/>
          </a:p>
          <a:p>
            <a:pPr marL="174708" indent="-174708" defTabSz="465887">
              <a:buFont typeface="Arial" panose="020B0604020202020204" pitchFamily="34" charset="0"/>
              <a:buChar char="•"/>
              <a:defRPr/>
            </a:pPr>
            <a:endParaRPr lang="en-US" b="0" baseline="0" dirty="0"/>
          </a:p>
        </p:txBody>
      </p:sp>
      <p:sp>
        <p:nvSpPr>
          <p:cNvPr id="4" name="Slide Number Placeholder 3"/>
          <p:cNvSpPr>
            <a:spLocks noGrp="1"/>
          </p:cNvSpPr>
          <p:nvPr>
            <p:ph type="sldNum" sz="quarter" idx="10"/>
          </p:nvPr>
        </p:nvSpPr>
        <p:spPr/>
        <p:txBody>
          <a:bodyPr/>
          <a:lstStyle/>
          <a:p>
            <a:fld id="{7369F988-8291-D446-8524-BA1D6A889AF6}" type="slidenum">
              <a:rPr lang="en-US" smtClean="0"/>
              <a:t>29</a:t>
            </a:fld>
            <a:endParaRPr lang="en-US"/>
          </a:p>
        </p:txBody>
      </p:sp>
    </p:spTree>
    <p:extLst>
      <p:ext uri="{BB962C8B-B14F-4D97-AF65-F5344CB8AC3E}">
        <p14:creationId xmlns:p14="http://schemas.microsoft.com/office/powerpoint/2010/main" val="3449249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solidFill>
                  <a:schemeClr val="bg1"/>
                </a:solidFill>
              </a:rPr>
              <a:t>Vaping</a:t>
            </a:r>
            <a:r>
              <a:rPr lang="en-US" baseline="0" dirty="0">
                <a:solidFill>
                  <a:schemeClr val="bg1"/>
                </a:solidFill>
              </a:rPr>
              <a:t> involves inhaling and exhaling an aerosol produced by a vaping device.</a:t>
            </a:r>
          </a:p>
          <a:p>
            <a:pPr marL="174708" indent="-174708">
              <a:buFont typeface="Arial" panose="020B0604020202020204" pitchFamily="34" charset="0"/>
              <a:buChar char="•"/>
            </a:pPr>
            <a:endParaRPr lang="en-US" baseline="0" dirty="0">
              <a:solidFill>
                <a:schemeClr val="bg1"/>
              </a:solidFill>
            </a:endParaRPr>
          </a:p>
          <a:p>
            <a:pPr marL="174708" indent="-174708">
              <a:buFont typeface="Arial" panose="020B0604020202020204" pitchFamily="34" charset="0"/>
              <a:buChar char="•"/>
            </a:pPr>
            <a:r>
              <a:rPr lang="en-US" baseline="0" dirty="0">
                <a:solidFill>
                  <a:schemeClr val="bg1"/>
                </a:solidFill>
              </a:rPr>
              <a:t>The heating element heats e-liquid to the point at which it turns into an aerosol.</a:t>
            </a:r>
          </a:p>
          <a:p>
            <a:pPr marL="174708" indent="-174708">
              <a:buFont typeface="Arial" panose="020B0604020202020204" pitchFamily="34" charset="0"/>
              <a:buChar char="•"/>
            </a:pPr>
            <a:endParaRPr lang="en-US" baseline="0" dirty="0">
              <a:solidFill>
                <a:schemeClr val="bg1"/>
              </a:solidFill>
            </a:endParaRPr>
          </a:p>
          <a:p>
            <a:pPr marL="174708" indent="-174708">
              <a:buFont typeface="Arial" panose="020B0604020202020204" pitchFamily="34" charset="0"/>
              <a:buChar char="•"/>
            </a:pPr>
            <a:r>
              <a:rPr lang="en-US" baseline="0" dirty="0">
                <a:solidFill>
                  <a:schemeClr val="bg1"/>
                </a:solidFill>
              </a:rPr>
              <a:t>The aerosol is not just a harmless water vapour, it is a suspension (mixture) which contains many fine particles.</a:t>
            </a:r>
          </a:p>
          <a:p>
            <a:pPr marL="174708" indent="-174708">
              <a:buFont typeface="Arial" panose="020B0604020202020204" pitchFamily="34" charset="0"/>
              <a:buChar char="•"/>
            </a:pPr>
            <a:endParaRPr lang="en-US" baseline="0" dirty="0">
              <a:solidFill>
                <a:schemeClr val="bg1"/>
              </a:solidFill>
            </a:endParaRPr>
          </a:p>
          <a:p>
            <a:pPr marL="174708" indent="-174708">
              <a:buFont typeface="Arial" panose="020B0604020202020204" pitchFamily="34" charset="0"/>
              <a:buChar char="•"/>
            </a:pPr>
            <a:r>
              <a:rPr lang="en-US" baseline="0" dirty="0">
                <a:solidFill>
                  <a:schemeClr val="bg1"/>
                </a:solidFill>
              </a:rPr>
              <a:t>Once absorbed into the bloodstream, these particles travel to all parts of the body, including the brain.</a:t>
            </a:r>
          </a:p>
          <a:p>
            <a:pPr marL="174708" indent="-174708">
              <a:buFont typeface="Arial" panose="020B0604020202020204" pitchFamily="34" charset="0"/>
              <a:buChar char="•"/>
            </a:pPr>
            <a:endParaRPr lang="en-US" baseline="0" dirty="0">
              <a:solidFill>
                <a:schemeClr val="bg1"/>
              </a:solidFill>
            </a:endParaRPr>
          </a:p>
          <a:p>
            <a:pPr marL="174708" indent="-174708">
              <a:buFont typeface="Arial" panose="020B0604020202020204" pitchFamily="34" charset="0"/>
              <a:buChar char="•"/>
            </a:pPr>
            <a:r>
              <a:rPr lang="en-US" baseline="0" dirty="0">
                <a:solidFill>
                  <a:schemeClr val="bg1"/>
                </a:solidFill>
              </a:rPr>
              <a:t>The remaining aerosol is exhaled back into the air and can appear as white smoke or “cloud”. </a:t>
            </a:r>
            <a:endParaRPr lang="en-CA" dirty="0">
              <a:solidFill>
                <a:schemeClr val="bg1"/>
              </a:solidFill>
            </a:endParaRPr>
          </a:p>
          <a:p>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3</a:t>
            </a:fld>
            <a:endParaRPr lang="en-US"/>
          </a:p>
        </p:txBody>
      </p:sp>
    </p:spTree>
    <p:extLst>
      <p:ext uri="{BB962C8B-B14F-4D97-AF65-F5344CB8AC3E}">
        <p14:creationId xmlns:p14="http://schemas.microsoft.com/office/powerpoint/2010/main" val="262603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There are 4 main ingredients</a:t>
            </a:r>
            <a:r>
              <a:rPr lang="en-US" baseline="0" dirty="0">
                <a:solidFill>
                  <a:schemeClr val="bg1"/>
                </a:solidFill>
              </a:rPr>
              <a:t> in e-liquid:</a:t>
            </a:r>
          </a:p>
          <a:p>
            <a:endParaRPr lang="en-US" baseline="0" dirty="0">
              <a:solidFill>
                <a:schemeClr val="bg1"/>
              </a:solidFill>
            </a:endParaRPr>
          </a:p>
          <a:p>
            <a:pPr marL="232943" indent="-232943">
              <a:buAutoNum type="arabicPeriod"/>
            </a:pPr>
            <a:r>
              <a:rPr lang="en-US" b="1" baseline="0" dirty="0">
                <a:solidFill>
                  <a:schemeClr val="bg1"/>
                </a:solidFill>
              </a:rPr>
              <a:t>Vegetable glycerin (VG) </a:t>
            </a:r>
            <a:r>
              <a:rPr lang="en-US" baseline="0" dirty="0">
                <a:solidFill>
                  <a:schemeClr val="bg1"/>
                </a:solidFill>
              </a:rPr>
              <a:t>– Syrupy, sweet liquid used to help suspend flavouring and nicotine particles and plays a role in producing the “cloud” that mimics cigarette smoke when a person exhales. It is considered safe to eat in small quantities but has not been proven safe to inhale when vaping.</a:t>
            </a:r>
          </a:p>
          <a:p>
            <a:pPr marL="232943" indent="-232943">
              <a:buAutoNum type="arabicPeriod"/>
            </a:pPr>
            <a:endParaRPr lang="en-US" baseline="0" dirty="0">
              <a:solidFill>
                <a:schemeClr val="bg1"/>
              </a:solidFill>
            </a:endParaRPr>
          </a:p>
          <a:p>
            <a:pPr marL="232943" indent="-232943">
              <a:buAutoNum type="arabicPeriod"/>
            </a:pPr>
            <a:r>
              <a:rPr lang="en-US" b="1" baseline="0" dirty="0">
                <a:solidFill>
                  <a:schemeClr val="bg1"/>
                </a:solidFill>
              </a:rPr>
              <a:t>Propylene glycol (PG) </a:t>
            </a:r>
            <a:r>
              <a:rPr lang="en-US" baseline="0" dirty="0">
                <a:solidFill>
                  <a:schemeClr val="bg1"/>
                </a:solidFill>
              </a:rPr>
              <a:t>– Colourless, odourless liquid that acts as a preservative and thickener. It plays a role in producing the “cloud” of smoke when a person exhales and helps to carry  the flavour particles and nicotine. It is considered safe to eat in small quantities but has not been proven safe to inhale when vaping.</a:t>
            </a:r>
          </a:p>
          <a:p>
            <a:pPr marL="232943" indent="-232943">
              <a:buAutoNum type="arabicPeriod"/>
            </a:pPr>
            <a:endParaRPr lang="en-US" baseline="0" dirty="0">
              <a:solidFill>
                <a:schemeClr val="bg1"/>
              </a:solidFill>
            </a:endParaRPr>
          </a:p>
          <a:p>
            <a:pPr marL="232943" indent="-232943">
              <a:buAutoNum type="arabicPeriod"/>
            </a:pPr>
            <a:r>
              <a:rPr lang="en-US" b="1" baseline="0" dirty="0">
                <a:solidFill>
                  <a:schemeClr val="bg1"/>
                </a:solidFill>
              </a:rPr>
              <a:t>Chemical flavourings </a:t>
            </a:r>
            <a:r>
              <a:rPr lang="en-US" baseline="0" dirty="0">
                <a:solidFill>
                  <a:schemeClr val="bg1"/>
                </a:solidFill>
              </a:rPr>
              <a:t>– E-liquid comes in thousands of </a:t>
            </a:r>
            <a:r>
              <a:rPr lang="en-US" baseline="0" dirty="0" err="1">
                <a:solidFill>
                  <a:schemeClr val="bg1"/>
                </a:solidFill>
              </a:rPr>
              <a:t>flavours</a:t>
            </a:r>
            <a:r>
              <a:rPr lang="en-US" baseline="0" dirty="0">
                <a:solidFill>
                  <a:schemeClr val="bg1"/>
                </a:solidFill>
              </a:rPr>
              <a:t>. Despite fancy ads and labels showing pictures of delicious candy and fruit, all e-cigarette </a:t>
            </a:r>
            <a:r>
              <a:rPr lang="en-US" baseline="0" dirty="0" err="1">
                <a:solidFill>
                  <a:schemeClr val="bg1"/>
                </a:solidFill>
              </a:rPr>
              <a:t>flavours</a:t>
            </a:r>
            <a:r>
              <a:rPr lang="en-US" baseline="0" dirty="0">
                <a:solidFill>
                  <a:schemeClr val="bg1"/>
                </a:solidFill>
              </a:rPr>
              <a:t> are made from chemicals. These chemicals are generally considered safe to eat but have not been proven safe to inhale.</a:t>
            </a:r>
          </a:p>
          <a:p>
            <a:pPr marL="232943" indent="-232943">
              <a:buAutoNum type="arabicPeriod"/>
            </a:pPr>
            <a:endParaRPr lang="en-US" baseline="0" dirty="0">
              <a:solidFill>
                <a:schemeClr val="bg1"/>
              </a:solidFill>
            </a:endParaRPr>
          </a:p>
          <a:p>
            <a:pPr marL="232943" indent="-232943">
              <a:buAutoNum type="arabicPeriod"/>
            </a:pPr>
            <a:r>
              <a:rPr lang="en-US" b="1" baseline="0" dirty="0">
                <a:solidFill>
                  <a:schemeClr val="bg1"/>
                </a:solidFill>
              </a:rPr>
              <a:t>Nicotine</a:t>
            </a:r>
            <a:r>
              <a:rPr lang="en-US" baseline="0" dirty="0">
                <a:solidFill>
                  <a:schemeClr val="bg1"/>
                </a:solidFill>
              </a:rPr>
              <a:t> – This is the highly addictive drug that keeps users coming back for more. By turning nicotine into a salt, e-cigarette manufacturers found a way to add a lot more of it to e-liquid compared to amounts found in cigarettes.</a:t>
            </a:r>
          </a:p>
          <a:p>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4</a:t>
            </a:fld>
            <a:endParaRPr lang="en-US"/>
          </a:p>
        </p:txBody>
      </p:sp>
    </p:spTree>
    <p:extLst>
      <p:ext uri="{BB962C8B-B14F-4D97-AF65-F5344CB8AC3E}">
        <p14:creationId xmlns:p14="http://schemas.microsoft.com/office/powerpoint/2010/main" val="350137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latin typeface="+mn-lt"/>
              </a:rPr>
              <a:t>Seeing a combination of any of the following may indicate someone is vaping:</a:t>
            </a:r>
          </a:p>
          <a:p>
            <a:endParaRPr lang="en-US" dirty="0">
              <a:solidFill>
                <a:schemeClr val="bg1"/>
              </a:solidFill>
              <a:latin typeface="+mn-lt"/>
            </a:endParaRPr>
          </a:p>
          <a:p>
            <a:pPr marL="174708" indent="-174708">
              <a:buFont typeface="Arial" panose="020B0604020202020204" pitchFamily="34" charset="0"/>
              <a:buChar char="•"/>
            </a:pPr>
            <a:r>
              <a:rPr lang="en-US" dirty="0">
                <a:solidFill>
                  <a:schemeClr val="bg1"/>
                </a:solidFill>
                <a:latin typeface="+mn-lt"/>
              </a:rPr>
              <a:t>Noticing fruity/sweet smells</a:t>
            </a:r>
          </a:p>
          <a:p>
            <a:pPr marL="174708" indent="-174708">
              <a:buFont typeface="Arial" panose="020B0604020202020204" pitchFamily="34" charset="0"/>
              <a:buChar char="•"/>
            </a:pPr>
            <a:r>
              <a:rPr lang="en-US" dirty="0">
                <a:solidFill>
                  <a:schemeClr val="bg1"/>
                </a:solidFill>
                <a:latin typeface="+mn-lt"/>
              </a:rPr>
              <a:t>Noticing unfamiliar USB drives or battery chargers</a:t>
            </a:r>
          </a:p>
          <a:p>
            <a:pPr marL="174708" indent="-174708">
              <a:buFont typeface="Arial" panose="020B0604020202020204" pitchFamily="34" charset="0"/>
              <a:buChar char="•"/>
            </a:pPr>
            <a:r>
              <a:rPr lang="en-US" dirty="0">
                <a:solidFill>
                  <a:schemeClr val="bg1"/>
                </a:solidFill>
                <a:latin typeface="+mn-lt"/>
              </a:rPr>
              <a:t>Appearing to conceal something up a shirt sleeve</a:t>
            </a:r>
          </a:p>
          <a:p>
            <a:pPr marL="174708" indent="-174708">
              <a:buFont typeface="Arial" panose="020B0604020202020204" pitchFamily="34" charset="0"/>
              <a:buChar char="•"/>
            </a:pPr>
            <a:r>
              <a:rPr lang="en-US" dirty="0">
                <a:solidFill>
                  <a:schemeClr val="bg1"/>
                </a:solidFill>
                <a:latin typeface="+mn-lt"/>
              </a:rPr>
              <a:t>Blood shot eyes</a:t>
            </a:r>
          </a:p>
          <a:p>
            <a:pPr marL="174708" indent="-174708">
              <a:buFont typeface="Arial" panose="020B0604020202020204" pitchFamily="34" charset="0"/>
              <a:buChar char="•"/>
            </a:pPr>
            <a:r>
              <a:rPr lang="en-US" dirty="0">
                <a:solidFill>
                  <a:schemeClr val="bg1"/>
                </a:solidFill>
                <a:latin typeface="+mn-lt"/>
              </a:rPr>
              <a:t>Seeing small or large clouds of white aerosol</a:t>
            </a:r>
          </a:p>
          <a:p>
            <a:pPr marL="174708" indent="-174708">
              <a:buFont typeface="Arial" panose="020B0604020202020204" pitchFamily="34" charset="0"/>
              <a:buChar char="•"/>
            </a:pPr>
            <a:r>
              <a:rPr lang="en-US" dirty="0">
                <a:solidFill>
                  <a:schemeClr val="bg1"/>
                </a:solidFill>
                <a:latin typeface="+mn-lt"/>
              </a:rPr>
              <a:t>Raising a shirt up over the face/mouth</a:t>
            </a:r>
            <a:endParaRPr lang="en-CA" dirty="0">
              <a:solidFill>
                <a:schemeClr val="bg1"/>
              </a:solidFill>
              <a:latin typeface="+mn-lt"/>
            </a:endParaRPr>
          </a:p>
          <a:p>
            <a:endParaRPr lang="en-CA" dirty="0">
              <a:solidFill>
                <a:schemeClr val="bg1"/>
              </a:solidFill>
              <a:latin typeface="+mn-lt"/>
            </a:endParaRPr>
          </a:p>
          <a:p>
            <a:endParaRPr lang="en-CA" dirty="0"/>
          </a:p>
        </p:txBody>
      </p:sp>
      <p:sp>
        <p:nvSpPr>
          <p:cNvPr id="4" name="Slide Number Placeholder 3"/>
          <p:cNvSpPr>
            <a:spLocks noGrp="1"/>
          </p:cNvSpPr>
          <p:nvPr>
            <p:ph type="sldNum" sz="quarter" idx="10"/>
          </p:nvPr>
        </p:nvSpPr>
        <p:spPr/>
        <p:txBody>
          <a:bodyPr/>
          <a:lstStyle/>
          <a:p>
            <a:pPr defTabSz="465887">
              <a:defRPr/>
            </a:pPr>
            <a:fld id="{7369F988-8291-D446-8524-BA1D6A889AF6}" type="slidenum">
              <a:rPr lang="en-US">
                <a:solidFill>
                  <a:prstClr val="black"/>
                </a:solidFill>
                <a:latin typeface="Calibri"/>
              </a:rPr>
              <a:pPr defTabSz="465887">
                <a:defRPr/>
              </a:pPr>
              <a:t>5</a:t>
            </a:fld>
            <a:endParaRPr lang="en-US">
              <a:solidFill>
                <a:prstClr val="black"/>
              </a:solidFill>
              <a:latin typeface="Calibri"/>
            </a:endParaRPr>
          </a:p>
        </p:txBody>
      </p:sp>
    </p:spTree>
    <p:extLst>
      <p:ext uri="{BB962C8B-B14F-4D97-AF65-F5344CB8AC3E}">
        <p14:creationId xmlns:p14="http://schemas.microsoft.com/office/powerpoint/2010/main" val="1718281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bg1"/>
                </a:solidFill>
                <a:latin typeface="+mn-lt"/>
              </a:rPr>
              <a:t>Since</a:t>
            </a:r>
            <a:r>
              <a:rPr lang="en-US" sz="1200" baseline="0" dirty="0">
                <a:solidFill>
                  <a:schemeClr val="bg1"/>
                </a:solidFill>
                <a:latin typeface="+mn-lt"/>
              </a:rPr>
              <a:t> coming onto the market, e-cigarette use has gained in popularity, especially among non-smokers and youth.</a:t>
            </a:r>
          </a:p>
          <a:p>
            <a:endParaRPr lang="en-US" sz="1200" baseline="0" dirty="0">
              <a:solidFill>
                <a:schemeClr val="bg1"/>
              </a:solidFill>
              <a:latin typeface="+mn-lt"/>
            </a:endParaRPr>
          </a:p>
          <a:p>
            <a:pPr marL="174708" indent="-174708">
              <a:buFont typeface="Arial" panose="020B0604020202020204" pitchFamily="34" charset="0"/>
              <a:buChar char="•"/>
            </a:pPr>
            <a:r>
              <a:rPr lang="en-US" sz="1200" baseline="0" dirty="0">
                <a:solidFill>
                  <a:schemeClr val="bg1"/>
                </a:solidFill>
                <a:latin typeface="+mn-lt"/>
              </a:rPr>
              <a:t>Many people including parents and caregivers believe that vaping is less harmful than smoking cigarettes, and don’t recognize that vaping is not harm free.</a:t>
            </a:r>
          </a:p>
          <a:p>
            <a:pPr marL="174708" indent="-174708">
              <a:buFont typeface="Arial" panose="020B0604020202020204" pitchFamily="34" charset="0"/>
              <a:buChar char="•"/>
            </a:pPr>
            <a:endParaRPr lang="en-US" sz="1200" baseline="0" dirty="0">
              <a:solidFill>
                <a:schemeClr val="bg1"/>
              </a:solidFill>
              <a:latin typeface="+mn-lt"/>
            </a:endParaRPr>
          </a:p>
          <a:p>
            <a:pPr marL="174708" indent="-174708" defTabSz="465887">
              <a:buFont typeface="Arial" panose="020B0604020202020204" pitchFamily="34" charset="0"/>
              <a:buChar char="•"/>
              <a:defRPr/>
            </a:pPr>
            <a:r>
              <a:rPr lang="en-US" sz="1200" dirty="0">
                <a:solidFill>
                  <a:schemeClr val="bg1"/>
                </a:solidFill>
                <a:latin typeface="+mn-lt"/>
              </a:rPr>
              <a:t>According to the 2021-2022 Canadian Student Tobacco, Alcohol and Drugs Survey, Canada has some of the highest teen vaping rates in the world:</a:t>
            </a:r>
          </a:p>
          <a:p>
            <a:pPr marL="174708" indent="-174708" defTabSz="465887">
              <a:buFont typeface="Arial" panose="020B0604020202020204" pitchFamily="34" charset="0"/>
              <a:buChar char="•"/>
              <a:defRPr/>
            </a:pPr>
            <a:endParaRPr lang="en-US" sz="1200" dirty="0">
              <a:solidFill>
                <a:schemeClr val="bg1"/>
              </a:solidFill>
              <a:latin typeface="+mn-lt"/>
            </a:endParaRPr>
          </a:p>
          <a:p>
            <a:pPr marL="640594" lvl="1" indent="-174708" defTabSz="465887">
              <a:buFont typeface="Arial" panose="020B0604020202020204" pitchFamily="34" charset="0"/>
              <a:buChar char="•"/>
              <a:defRPr/>
            </a:pPr>
            <a:r>
              <a:rPr lang="en-US" sz="1200" dirty="0">
                <a:solidFill>
                  <a:schemeClr val="bg1"/>
                </a:solidFill>
                <a:latin typeface="+mn-lt"/>
              </a:rPr>
              <a:t> 29% of high school students have tried vaping.</a:t>
            </a:r>
          </a:p>
          <a:p>
            <a:pPr marL="640594" lvl="1" indent="-174708" defTabSz="465887">
              <a:buFont typeface="Arial" panose="020B0604020202020204" pitchFamily="34" charset="0"/>
              <a:buChar char="•"/>
              <a:defRPr/>
            </a:pPr>
            <a:r>
              <a:rPr lang="en-US" sz="1200" dirty="0">
                <a:solidFill>
                  <a:schemeClr val="bg1"/>
                </a:solidFill>
                <a:latin typeface="+mn-lt"/>
              </a:rPr>
              <a:t> Nearly 12% of students in grade 10-12, vape daily.</a:t>
            </a:r>
            <a:r>
              <a:rPr lang="en-US" sz="1200" baseline="30000" dirty="0">
                <a:solidFill>
                  <a:schemeClr val="bg1"/>
                </a:solidFill>
                <a:latin typeface="+mn-lt"/>
              </a:rPr>
              <a:t>(1)</a:t>
            </a:r>
          </a:p>
          <a:p>
            <a:pPr marL="183394" lvl="0" indent="-174708" defTabSz="465887">
              <a:buFont typeface="Arial" panose="020B0604020202020204" pitchFamily="34" charset="0"/>
              <a:buChar char="•"/>
              <a:defRPr/>
            </a:pPr>
            <a:endParaRPr lang="en-US" sz="1200" dirty="0">
              <a:solidFill>
                <a:schemeClr val="bg1"/>
              </a:solidFill>
              <a:latin typeface="+mn-lt"/>
            </a:endParaRPr>
          </a:p>
          <a:p>
            <a:pPr marL="342900" marR="0" lvl="0" indent="-342900" algn="just">
              <a:lnSpc>
                <a:spcPct val="107000"/>
              </a:lnSpc>
              <a:spcBef>
                <a:spcPts val="0"/>
              </a:spcBef>
              <a:spcAft>
                <a:spcPts val="800"/>
              </a:spcAft>
              <a:buFont typeface="Arial" panose="020B0604020202020204" pitchFamily="34" charset="0"/>
              <a:buChar char="•"/>
              <a:tabLst>
                <a:tab pos="457200" algn="l"/>
              </a:tabLst>
            </a:pPr>
            <a:r>
              <a:rPr lang="en-US" sz="1200" kern="100" dirty="0">
                <a:solidFill>
                  <a:schemeClr val="bg1"/>
                </a:solidFill>
                <a:effectLst/>
                <a:latin typeface="+mn-lt"/>
                <a:ea typeface="Aptos" panose="020B0004020202020204" pitchFamily="34" charset="0"/>
                <a:cs typeface="Times New Roman" panose="02020603050405020304" pitchFamily="18" charset="0"/>
              </a:rPr>
              <a:t>In Ontario, rates of past year vaping among youth in grades 7-12 are similar between 2021 and 2023, though some youth, like those in grades 10-12 that identify as female, are more likely to report vaping in the past year.</a:t>
            </a:r>
            <a:r>
              <a:rPr lang="en-US" sz="1200" kern="100" baseline="30000" dirty="0">
                <a:solidFill>
                  <a:schemeClr val="bg1"/>
                </a:solidFill>
                <a:effectLst/>
                <a:latin typeface="+mn-lt"/>
                <a:ea typeface="Aptos" panose="020B0004020202020204" pitchFamily="34" charset="0"/>
                <a:cs typeface="Times New Roman" panose="02020603050405020304" pitchFamily="18" charset="0"/>
              </a:rPr>
              <a:t>(2)</a:t>
            </a:r>
            <a:r>
              <a:rPr lang="en-US" sz="1200" kern="100" dirty="0">
                <a:solidFill>
                  <a:schemeClr val="bg1"/>
                </a:solidFill>
                <a:effectLst/>
                <a:latin typeface="+mn-lt"/>
                <a:ea typeface="Aptos" panose="020B0004020202020204" pitchFamily="34" charset="0"/>
                <a:cs typeface="Times New Roman" panose="02020603050405020304" pitchFamily="18" charset="0"/>
              </a:rPr>
              <a:t> </a:t>
            </a:r>
          </a:p>
          <a:p>
            <a:pPr marL="0" marR="0" lvl="0" indent="0" algn="just">
              <a:lnSpc>
                <a:spcPct val="107000"/>
              </a:lnSpc>
              <a:spcBef>
                <a:spcPts val="0"/>
              </a:spcBef>
              <a:spcAft>
                <a:spcPts val="800"/>
              </a:spcAft>
              <a:buFont typeface="Arial" panose="020B0604020202020204" pitchFamily="34" charset="0"/>
              <a:buNone/>
              <a:tabLst>
                <a:tab pos="457200" algn="l"/>
              </a:tabLst>
            </a:pPr>
            <a:endParaRPr lang="en-US" sz="1200" kern="100" dirty="0">
              <a:solidFill>
                <a:schemeClr val="bg1"/>
              </a:solidFill>
              <a:effectLst/>
              <a:latin typeface="+mn-lt"/>
              <a:ea typeface="Aptos" panose="020B000402020202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Arial" panose="020B0604020202020204" pitchFamily="34" charset="0"/>
              <a:buChar char="•"/>
              <a:tabLst>
                <a:tab pos="457200" algn="l"/>
              </a:tabLst>
            </a:pPr>
            <a:r>
              <a:rPr lang="en-US" sz="1200" kern="100" dirty="0">
                <a:solidFill>
                  <a:schemeClr val="bg1"/>
                </a:solidFill>
                <a:effectLst/>
                <a:latin typeface="+mn-lt"/>
                <a:ea typeface="Aptos" panose="020B0004020202020204" pitchFamily="34" charset="0"/>
                <a:cs typeface="Times New Roman" panose="02020603050405020304" pitchFamily="18" charset="0"/>
              </a:rPr>
              <a:t>Rates of past year vaping also increase with grade, from 5.0% of students in grade 8 to 21.8% of students in grade 12. </a:t>
            </a:r>
          </a:p>
          <a:p>
            <a:pPr marL="0" marR="0" lvl="0" indent="0" algn="just">
              <a:lnSpc>
                <a:spcPct val="107000"/>
              </a:lnSpc>
              <a:spcBef>
                <a:spcPts val="0"/>
              </a:spcBef>
              <a:spcAft>
                <a:spcPts val="800"/>
              </a:spcAft>
              <a:buFont typeface="Arial" panose="020B0604020202020204" pitchFamily="34" charset="0"/>
              <a:buNone/>
              <a:tabLst>
                <a:tab pos="457200" algn="l"/>
              </a:tabLst>
            </a:pPr>
            <a:endParaRPr lang="en-US" sz="1200" kern="100" dirty="0">
              <a:solidFill>
                <a:schemeClr val="bg1"/>
              </a:solidFill>
              <a:effectLst/>
              <a:latin typeface="+mn-lt"/>
              <a:ea typeface="Aptos" panose="020B000402020202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Arial" panose="020B0604020202020204" pitchFamily="34" charset="0"/>
              <a:buChar char="•"/>
              <a:tabLst>
                <a:tab pos="457200" algn="l"/>
              </a:tabLst>
            </a:pPr>
            <a:r>
              <a:rPr lang="en-US" sz="1200" kern="100" dirty="0">
                <a:solidFill>
                  <a:schemeClr val="bg1"/>
                </a:solidFill>
                <a:effectLst/>
                <a:latin typeface="+mn-lt"/>
                <a:ea typeface="Aptos" panose="020B0004020202020204" pitchFamily="34" charset="0"/>
                <a:cs typeface="Times New Roman" panose="02020603050405020304" pitchFamily="18" charset="0"/>
              </a:rPr>
              <a:t>Since rates of vaping remain relatively low among students in grades 7 and 8, this time period and extending into early high school, is an important window of opportunity to prevent harms from vaping.</a:t>
            </a:r>
          </a:p>
          <a:p>
            <a:pPr marL="0" marR="0" lvl="0" indent="0" algn="just">
              <a:lnSpc>
                <a:spcPct val="107000"/>
              </a:lnSpc>
              <a:spcBef>
                <a:spcPts val="0"/>
              </a:spcBef>
              <a:spcAft>
                <a:spcPts val="800"/>
              </a:spcAft>
              <a:buFont typeface="Arial" panose="020B0604020202020204" pitchFamily="34" charset="0"/>
              <a:buNone/>
              <a:tabLst>
                <a:tab pos="457200" algn="l"/>
              </a:tabLst>
            </a:pPr>
            <a:r>
              <a:rPr lang="en-US" sz="1200" dirty="0">
                <a:solidFill>
                  <a:schemeClr val="bg1"/>
                </a:solidFill>
                <a:latin typeface="+mn-lt"/>
              </a:rPr>
              <a:t> </a:t>
            </a:r>
            <a:endParaRPr lang="en-US" sz="1200" baseline="0" dirty="0">
              <a:solidFill>
                <a:schemeClr val="bg1"/>
              </a:solidFill>
              <a:latin typeface="+mn-lt"/>
            </a:endParaRPr>
          </a:p>
          <a:p>
            <a:pPr defTabSz="931774">
              <a:defRPr/>
            </a:pPr>
            <a:r>
              <a:rPr lang="en-US" sz="1200" b="0" u="sng" baseline="0" dirty="0">
                <a:solidFill>
                  <a:schemeClr val="bg1"/>
                </a:solidFill>
                <a:latin typeface="+mn-lt"/>
              </a:rPr>
              <a:t>References:</a:t>
            </a:r>
          </a:p>
          <a:p>
            <a:pPr defTabSz="931774">
              <a:defRPr/>
            </a:pPr>
            <a:r>
              <a:rPr lang="en-US" sz="1200" b="0" u="none" baseline="0" dirty="0">
                <a:solidFill>
                  <a:schemeClr val="bg1"/>
                </a:solidFill>
                <a:latin typeface="+mn-lt"/>
              </a:rPr>
              <a:t>1. Canadian Student Tobacco, Alcohol and Drug Survey (2021-2022). Government of Canada.</a:t>
            </a:r>
          </a:p>
          <a:p>
            <a:pPr marL="0" indent="0" defTabSz="465887">
              <a:buFontTx/>
              <a:buNone/>
              <a:defRPr/>
            </a:pPr>
            <a:r>
              <a:rPr lang="en-CA" sz="1200" dirty="0">
                <a:solidFill>
                  <a:schemeClr val="bg1"/>
                </a:solidFill>
                <a:latin typeface="+mn-lt"/>
              </a:rPr>
              <a:t>2. </a:t>
            </a:r>
            <a:r>
              <a:rPr lang="en-CA" sz="1200" dirty="0" err="1">
                <a:solidFill>
                  <a:schemeClr val="bg1"/>
                </a:solidFill>
                <a:latin typeface="+mn-lt"/>
              </a:rPr>
              <a:t>Boak</a:t>
            </a:r>
            <a:r>
              <a:rPr lang="en-CA" sz="1200" dirty="0">
                <a:solidFill>
                  <a:schemeClr val="bg1"/>
                </a:solidFill>
                <a:latin typeface="+mn-lt"/>
              </a:rPr>
              <a:t>, A., Hamilton, H. A. (2023). Drug use among Ontario students, 1977-2023: Findings from the Ontario Student Drug Use and Health Survey (OSDUHS). </a:t>
            </a:r>
            <a:r>
              <a:rPr lang="en-CA" sz="1200" i="1" dirty="0">
                <a:solidFill>
                  <a:schemeClr val="bg1"/>
                </a:solidFill>
                <a:latin typeface="+mn-lt"/>
              </a:rPr>
              <a:t>Toronto (ON): Centre for Addiction and Mental Health</a:t>
            </a:r>
            <a:r>
              <a:rPr lang="en-CA" sz="1200" dirty="0">
                <a:solidFill>
                  <a:schemeClr val="bg1"/>
                </a:solidFill>
                <a:latin typeface="+mn-lt"/>
              </a:rPr>
              <a:t>.</a:t>
            </a:r>
          </a:p>
          <a:p>
            <a:pPr marL="232943" indent="-232943" defTabSz="465887">
              <a:buFontTx/>
              <a:buAutoNum type="arabicPeriod"/>
              <a:defRPr/>
            </a:pPr>
            <a:endParaRPr lang="en-US" dirty="0"/>
          </a:p>
          <a:p>
            <a:endParaRPr lang="en-US" dirty="0"/>
          </a:p>
        </p:txBody>
      </p:sp>
      <p:sp>
        <p:nvSpPr>
          <p:cNvPr id="4" name="Slide Number Placeholder 3"/>
          <p:cNvSpPr>
            <a:spLocks noGrp="1"/>
          </p:cNvSpPr>
          <p:nvPr>
            <p:ph type="sldNum" sz="quarter" idx="5"/>
          </p:nvPr>
        </p:nvSpPr>
        <p:spPr/>
        <p:txBody>
          <a:bodyPr/>
          <a:lstStyle/>
          <a:p>
            <a:fld id="{7369F988-8291-D446-8524-BA1D6A889AF6}" type="slidenum">
              <a:rPr lang="en-US" smtClean="0"/>
              <a:t>6</a:t>
            </a:fld>
            <a:endParaRPr lang="en-US"/>
          </a:p>
        </p:txBody>
      </p:sp>
    </p:spTree>
    <p:extLst>
      <p:ext uri="{BB962C8B-B14F-4D97-AF65-F5344CB8AC3E}">
        <p14:creationId xmlns:p14="http://schemas.microsoft.com/office/powerpoint/2010/main" val="609227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CA" sz="1200" dirty="0">
                <a:solidFill>
                  <a:schemeClr val="bg1"/>
                </a:solidFill>
                <a:latin typeface="+mn-lt"/>
              </a:rPr>
              <a:t>E-cigarettes, e-liquid and cartridges/pods became legal to sell in Canada in 2018, at which time the Federal Tobacco and Vaping Products Act was enacted. </a:t>
            </a:r>
          </a:p>
          <a:p>
            <a:endParaRPr lang="en-CA" sz="1200" dirty="0">
              <a:solidFill>
                <a:schemeClr val="bg1"/>
              </a:solidFill>
              <a:latin typeface="+mn-lt"/>
            </a:endParaRPr>
          </a:p>
          <a:p>
            <a:pPr marL="174708" indent="-174708">
              <a:buFont typeface="Arial" panose="020B0604020202020204" pitchFamily="34" charset="0"/>
              <a:buChar char="•"/>
            </a:pPr>
            <a:r>
              <a:rPr lang="en-CA" sz="1200" dirty="0">
                <a:solidFill>
                  <a:schemeClr val="bg1"/>
                </a:solidFill>
                <a:latin typeface="+mn-lt"/>
              </a:rPr>
              <a:t>It serves to regulate certain aspects of the manufacturing, retailing, labelling and promotion of commercial tobacco products (including vape products) in Canada.</a:t>
            </a:r>
          </a:p>
          <a:p>
            <a:pPr marL="174708" indent="-174708">
              <a:buFont typeface="Arial" panose="020B0604020202020204" pitchFamily="34" charset="0"/>
              <a:buChar char="•"/>
            </a:pPr>
            <a:endParaRPr lang="en-CA" sz="1200" dirty="0">
              <a:solidFill>
                <a:schemeClr val="bg1"/>
              </a:solidFill>
              <a:latin typeface="+mn-lt"/>
            </a:endParaRPr>
          </a:p>
          <a:p>
            <a:pPr marL="174708" indent="-174708">
              <a:buFont typeface="Arial" panose="020B0604020202020204" pitchFamily="34" charset="0"/>
              <a:buChar char="•"/>
            </a:pPr>
            <a:r>
              <a:rPr lang="en-CA" sz="1200" dirty="0">
                <a:solidFill>
                  <a:schemeClr val="bg1"/>
                </a:solidFill>
                <a:latin typeface="+mn-lt"/>
              </a:rPr>
              <a:t>In Ontario, the Smoke Free Ontario Act, 2017 further regulates the use and sale of commercial tobacco and vapour products to protect people, especially youth, from the harms of these products.</a:t>
            </a:r>
          </a:p>
          <a:p>
            <a:endParaRPr lang="en-US" sz="1200" dirty="0">
              <a:solidFill>
                <a:schemeClr val="bg1"/>
              </a:solidFill>
              <a:latin typeface="+mn-lt"/>
            </a:endParaRPr>
          </a:p>
          <a:p>
            <a:pPr marL="174708" indent="-174708">
              <a:buFont typeface="Arial" panose="020B0604020202020204" pitchFamily="34" charset="0"/>
              <a:buChar char="•"/>
            </a:pPr>
            <a:r>
              <a:rPr lang="en-US" sz="1200" dirty="0">
                <a:solidFill>
                  <a:schemeClr val="bg1"/>
                </a:solidFill>
                <a:latin typeface="+mn-lt"/>
              </a:rPr>
              <a:t>Examples of Federal laws:</a:t>
            </a:r>
          </a:p>
          <a:p>
            <a:pPr marL="640594" lvl="1" indent="-174708">
              <a:buFont typeface="Arial" panose="020B0604020202020204" pitchFamily="34" charset="0"/>
              <a:buChar char="•"/>
            </a:pPr>
            <a:r>
              <a:rPr lang="en-US" sz="1200" dirty="0">
                <a:solidFill>
                  <a:schemeClr val="bg1"/>
                </a:solidFill>
                <a:latin typeface="+mn-lt"/>
              </a:rPr>
              <a:t>The advertising or promotion of vaping products can not be done in such a way that it is seen or heard by young people, including online.</a:t>
            </a:r>
          </a:p>
          <a:p>
            <a:pPr marL="640594" lvl="1" indent="-174708">
              <a:buFont typeface="Arial" panose="020B0604020202020204" pitchFamily="34" charset="0"/>
              <a:buChar char="•"/>
            </a:pPr>
            <a:r>
              <a:rPr lang="en-US" sz="1200" dirty="0">
                <a:solidFill>
                  <a:schemeClr val="bg1"/>
                </a:solidFill>
                <a:latin typeface="+mn-lt"/>
              </a:rPr>
              <a:t>Selling vapour products with higher than 20 mg/ml is illegal.</a:t>
            </a:r>
          </a:p>
          <a:p>
            <a:pPr marL="640594" lvl="1" indent="-174708">
              <a:buFont typeface="Arial" panose="020B0604020202020204" pitchFamily="34" charset="0"/>
              <a:buChar char="•"/>
            </a:pPr>
            <a:r>
              <a:rPr lang="en-US" sz="1200" dirty="0">
                <a:solidFill>
                  <a:schemeClr val="bg1"/>
                </a:solidFill>
                <a:latin typeface="+mn-lt"/>
              </a:rPr>
              <a:t>Product labelling requirements including the display of health warnings.</a:t>
            </a:r>
          </a:p>
          <a:p>
            <a:endParaRPr lang="en-US" sz="1200" dirty="0">
              <a:solidFill>
                <a:schemeClr val="bg1"/>
              </a:solidFill>
              <a:latin typeface="+mn-lt"/>
            </a:endParaRPr>
          </a:p>
          <a:p>
            <a:pPr marL="174708" indent="-174708">
              <a:buFont typeface="Arial" panose="020B0604020202020204" pitchFamily="34" charset="0"/>
              <a:buChar char="•"/>
            </a:pPr>
            <a:r>
              <a:rPr lang="en-US" sz="1200" dirty="0">
                <a:solidFill>
                  <a:schemeClr val="bg1"/>
                </a:solidFill>
                <a:latin typeface="+mn-lt"/>
              </a:rPr>
              <a:t>Examples of Ontario Provincial laws:</a:t>
            </a:r>
          </a:p>
          <a:p>
            <a:pPr marL="640594" lvl="1" indent="-174708">
              <a:buFont typeface="Arial" panose="020B0604020202020204" pitchFamily="34" charset="0"/>
              <a:buChar char="•"/>
            </a:pPr>
            <a:r>
              <a:rPr lang="en-US" sz="1200" dirty="0">
                <a:solidFill>
                  <a:schemeClr val="bg1"/>
                </a:solidFill>
                <a:latin typeface="+mn-lt"/>
              </a:rPr>
              <a:t>Flavoured vape products, except for menthol, mint and tobacco </a:t>
            </a:r>
            <a:r>
              <a:rPr lang="en-US" sz="1200" dirty="0" err="1">
                <a:solidFill>
                  <a:schemeClr val="bg1"/>
                </a:solidFill>
                <a:latin typeface="+mn-lt"/>
              </a:rPr>
              <a:t>flavours</a:t>
            </a:r>
            <a:r>
              <a:rPr lang="en-US" sz="1200" dirty="0">
                <a:solidFill>
                  <a:schemeClr val="bg1"/>
                </a:solidFill>
                <a:latin typeface="+mn-lt"/>
              </a:rPr>
              <a:t>, can only be sold in specialty vape shops. No one under the age of 19 is permitted inside a specialty vape shop.</a:t>
            </a:r>
          </a:p>
          <a:p>
            <a:pPr marL="640594" lvl="1" indent="-174708">
              <a:buFont typeface="Arial" panose="020B0604020202020204" pitchFamily="34" charset="0"/>
              <a:buChar char="•"/>
            </a:pPr>
            <a:r>
              <a:rPr lang="en-US" sz="1200" dirty="0">
                <a:solidFill>
                  <a:schemeClr val="bg1"/>
                </a:solidFill>
                <a:latin typeface="+mn-lt"/>
              </a:rPr>
              <a:t>All vape shops must display SFOA, 2017 warning signs. </a:t>
            </a:r>
          </a:p>
          <a:p>
            <a:pPr marL="640594" lvl="1" indent="-174708">
              <a:buFont typeface="Arial" panose="020B0604020202020204" pitchFamily="34" charset="0"/>
              <a:buChar char="•"/>
            </a:pPr>
            <a:r>
              <a:rPr lang="en-US" sz="1200" dirty="0">
                <a:solidFill>
                  <a:schemeClr val="bg1"/>
                </a:solidFill>
                <a:latin typeface="+mn-lt"/>
              </a:rPr>
              <a:t>Specialty vape shops must ensure any indoor product display or promotions are not visible from outside the store.</a:t>
            </a:r>
          </a:p>
          <a:p>
            <a:pPr marL="640594" lvl="1" indent="-174708">
              <a:buFont typeface="Arial" panose="020B0604020202020204" pitchFamily="34" charset="0"/>
              <a:buChar char="•"/>
            </a:pPr>
            <a:r>
              <a:rPr lang="en-US" sz="1200" dirty="0">
                <a:solidFill>
                  <a:schemeClr val="bg1"/>
                </a:solidFill>
                <a:latin typeface="+mn-lt"/>
              </a:rPr>
              <a:t>Non-specialty vape stores (i.e., convenience stores) cannot display vapour products and can only advertise the presence of the products for sale with three signs as set out by provincial regulations.</a:t>
            </a:r>
          </a:p>
          <a:p>
            <a:pPr marL="174708" indent="-174708">
              <a:buFont typeface="Arial" panose="020B0604020202020204" pitchFamily="34" charset="0"/>
              <a:buChar char="•"/>
            </a:pPr>
            <a:endParaRPr lang="en-US" sz="1200" dirty="0">
              <a:solidFill>
                <a:schemeClr val="bg1"/>
              </a:solidFill>
              <a:latin typeface="+mn-lt"/>
            </a:endParaRPr>
          </a:p>
          <a:p>
            <a:pPr marL="174708" indent="-174708">
              <a:buFont typeface="Arial" panose="020B0604020202020204" pitchFamily="34" charset="0"/>
              <a:buChar char="•"/>
            </a:pPr>
            <a:r>
              <a:rPr lang="en-US" sz="1200" dirty="0">
                <a:solidFill>
                  <a:schemeClr val="bg1"/>
                </a:solidFill>
                <a:latin typeface="+mn-lt"/>
              </a:rPr>
              <a:t>Despite the laws, these products are still finding their way into the hands of young people.</a:t>
            </a:r>
          </a:p>
          <a:p>
            <a:pPr marL="640594" lvl="1"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369F988-8291-D446-8524-BA1D6A889AF6}" type="slidenum">
              <a:rPr lang="en-US" smtClean="0"/>
              <a:t>7</a:t>
            </a:fld>
            <a:endParaRPr lang="en-US"/>
          </a:p>
        </p:txBody>
      </p:sp>
    </p:spTree>
    <p:extLst>
      <p:ext uri="{BB962C8B-B14F-4D97-AF65-F5344CB8AC3E}">
        <p14:creationId xmlns:p14="http://schemas.microsoft.com/office/powerpoint/2010/main" val="186168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Times New Roman" panose="02020603050405020304" pitchFamily="18" charset="0"/>
              </a:rPr>
              <a:t>To further protect community members, and especially youth, from exposure to these products other provincial Smoke-Free Ontario Act, 2017 laws include:</a:t>
            </a:r>
          </a:p>
          <a:p>
            <a:endParaRPr lang="en-US" sz="1200" dirty="0">
              <a:ea typeface="Calibri" panose="020F0502020204030204" pitchFamily="34" charset="0"/>
            </a:endParaRPr>
          </a:p>
          <a:p>
            <a:pPr marL="237362" indent="-237362">
              <a:buFont typeface="Arial" panose="020B0604020202020204" pitchFamily="34" charset="0"/>
              <a:buChar char="•"/>
            </a:pPr>
            <a:r>
              <a:rPr lang="en-US" sz="1200" dirty="0">
                <a:ea typeface="Times New Roman" panose="02020603050405020304" pitchFamily="18" charset="0"/>
              </a:rPr>
              <a:t>It is illegal to smoke tobacco or vape in public areas within 20m of school property 24 hours a day, 7 days a week. Breaking this law could result in a fine of $305.00.</a:t>
            </a:r>
          </a:p>
          <a:p>
            <a:endParaRPr lang="en-US" sz="1200" dirty="0">
              <a:ea typeface="Calibri" panose="020F0502020204030204" pitchFamily="34" charset="0"/>
            </a:endParaRPr>
          </a:p>
          <a:p>
            <a:pPr marL="237362" indent="-237362">
              <a:buFont typeface="Arial" panose="020B0604020202020204" pitchFamily="34" charset="0"/>
              <a:buChar char="•"/>
            </a:pPr>
            <a:r>
              <a:rPr lang="en-US" sz="1200" dirty="0">
                <a:ea typeface="Times New Roman" panose="02020603050405020304" pitchFamily="18" charset="0"/>
              </a:rPr>
              <a:t>Under this Act it is also illegal to supply tobacco products, e-cigarettes, or e-liquid to anyone under 19 years of age. This includes underage friends sharing products or parents giving products to their kids. It is also illegal to privately sell these products, even to a friend. Breaking these laws could result in fines starting at $490.00.</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defTabSz="465887">
              <a:defRPr/>
            </a:pPr>
            <a:fld id="{7369F988-8291-D446-8524-BA1D6A889AF6}" type="slidenum">
              <a:rPr lang="en-US">
                <a:solidFill>
                  <a:prstClr val="black"/>
                </a:solidFill>
                <a:latin typeface="Calibri"/>
              </a:rPr>
              <a:pPr defTabSz="465887">
                <a:defRPr/>
              </a:pPr>
              <a:t>8</a:t>
            </a:fld>
            <a:endParaRPr lang="en-US" dirty="0">
              <a:solidFill>
                <a:prstClr val="black"/>
              </a:solidFill>
              <a:latin typeface="Calibri"/>
            </a:endParaRPr>
          </a:p>
        </p:txBody>
      </p:sp>
    </p:spTree>
    <p:extLst>
      <p:ext uri="{BB962C8B-B14F-4D97-AF65-F5344CB8AC3E}">
        <p14:creationId xmlns:p14="http://schemas.microsoft.com/office/powerpoint/2010/main" val="2785723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baseline="0" dirty="0"/>
              <a:t>Test your knowledge! Click on the answer you think is correct.</a:t>
            </a:r>
          </a:p>
          <a:p>
            <a:pPr marL="174708" indent="-174708">
              <a:buFont typeface="Arial" panose="020B0604020202020204" pitchFamily="34" charset="0"/>
              <a:buChar char="•"/>
            </a:pPr>
            <a:endParaRPr lang="en-US" b="1" baseline="0" dirty="0"/>
          </a:p>
        </p:txBody>
      </p:sp>
      <p:sp>
        <p:nvSpPr>
          <p:cNvPr id="4" name="Slide Number Placeholder 3"/>
          <p:cNvSpPr>
            <a:spLocks noGrp="1"/>
          </p:cNvSpPr>
          <p:nvPr>
            <p:ph type="sldNum" sz="quarter" idx="10"/>
          </p:nvPr>
        </p:nvSpPr>
        <p:spPr/>
        <p:txBody>
          <a:bodyPr/>
          <a:lstStyle/>
          <a:p>
            <a:fld id="{7369F988-8291-D446-8524-BA1D6A889AF6}" type="slidenum">
              <a:rPr lang="en-US" smtClean="0"/>
              <a:t>9</a:t>
            </a:fld>
            <a:endParaRPr lang="en-US"/>
          </a:p>
        </p:txBody>
      </p:sp>
    </p:spTree>
    <p:extLst>
      <p:ext uri="{BB962C8B-B14F-4D97-AF65-F5344CB8AC3E}">
        <p14:creationId xmlns:p14="http://schemas.microsoft.com/office/powerpoint/2010/main" val="339103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352FFB-65B9-FD42-92F4-94861F00C58B}"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9654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78428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242908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D6D8-5850-85A6-913A-715504ED2AB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278AA30-7341-53DA-3D2A-FAA63FFCE0F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ED2B4DB-FE88-39FC-1B2B-D135AB89B505}"/>
              </a:ext>
            </a:extLst>
          </p:cNvPr>
          <p:cNvSpPr>
            <a:spLocks noGrp="1"/>
          </p:cNvSpPr>
          <p:nvPr>
            <p:ph type="dt" sz="half" idx="10"/>
          </p:nvPr>
        </p:nvSpPr>
        <p:spPr/>
        <p:txBody>
          <a:bodyPr/>
          <a:lstStyle/>
          <a:p>
            <a:fld id="{37B4EE95-75BE-47A5-A3B4-90BBE50B4347}" type="datetimeFigureOut">
              <a:rPr lang="en-US" smtClean="0"/>
              <a:t>6/19/2024</a:t>
            </a:fld>
            <a:endParaRPr lang="en-US"/>
          </a:p>
        </p:txBody>
      </p:sp>
      <p:sp>
        <p:nvSpPr>
          <p:cNvPr id="5" name="Footer Placeholder 4">
            <a:extLst>
              <a:ext uri="{FF2B5EF4-FFF2-40B4-BE49-F238E27FC236}">
                <a16:creationId xmlns:a16="http://schemas.microsoft.com/office/drawing/2014/main" id="{40FEDD59-6D99-FA13-4561-0571749E2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2BB6C-64F0-9FB8-2D33-3FD3A63053CB}"/>
              </a:ext>
            </a:extLst>
          </p:cNvPr>
          <p:cNvSpPr>
            <a:spLocks noGrp="1"/>
          </p:cNvSpPr>
          <p:nvPr>
            <p:ph type="sldNum" sz="quarter" idx="12"/>
          </p:nvPr>
        </p:nvSpPr>
        <p:spPr/>
        <p:txBody>
          <a:bodyPr/>
          <a:lstStyle/>
          <a:p>
            <a:fld id="{BA0A1F65-6ED4-4C7F-8DFC-12D213D05BFC}" type="slidenum">
              <a:rPr lang="en-US" smtClean="0"/>
              <a:t>‹#›</a:t>
            </a:fld>
            <a:endParaRPr lang="en-US"/>
          </a:p>
        </p:txBody>
      </p:sp>
    </p:spTree>
    <p:extLst>
      <p:ext uri="{BB962C8B-B14F-4D97-AF65-F5344CB8AC3E}">
        <p14:creationId xmlns:p14="http://schemas.microsoft.com/office/powerpoint/2010/main" val="3110976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66AD3-F9C9-EF68-0081-59665CF736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D062F9-C5AA-97A7-0ECC-766C89E70E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27AD9-67B7-8F9E-9057-67BCBB7B7712}"/>
              </a:ext>
            </a:extLst>
          </p:cNvPr>
          <p:cNvSpPr>
            <a:spLocks noGrp="1"/>
          </p:cNvSpPr>
          <p:nvPr>
            <p:ph type="dt" sz="half" idx="10"/>
          </p:nvPr>
        </p:nvSpPr>
        <p:spPr/>
        <p:txBody>
          <a:bodyPr/>
          <a:lstStyle/>
          <a:p>
            <a:fld id="{37B4EE95-75BE-47A5-A3B4-90BBE50B4347}" type="datetimeFigureOut">
              <a:rPr lang="en-US" smtClean="0"/>
              <a:t>6/19/2024</a:t>
            </a:fld>
            <a:endParaRPr lang="en-US"/>
          </a:p>
        </p:txBody>
      </p:sp>
      <p:sp>
        <p:nvSpPr>
          <p:cNvPr id="5" name="Footer Placeholder 4">
            <a:extLst>
              <a:ext uri="{FF2B5EF4-FFF2-40B4-BE49-F238E27FC236}">
                <a16:creationId xmlns:a16="http://schemas.microsoft.com/office/drawing/2014/main" id="{6316C5D5-4907-30E5-46D5-7C83948A1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F99CE-B89E-D43B-AAC2-6836A2815D7A}"/>
              </a:ext>
            </a:extLst>
          </p:cNvPr>
          <p:cNvSpPr>
            <a:spLocks noGrp="1"/>
          </p:cNvSpPr>
          <p:nvPr>
            <p:ph type="sldNum" sz="quarter" idx="12"/>
          </p:nvPr>
        </p:nvSpPr>
        <p:spPr/>
        <p:txBody>
          <a:bodyPr/>
          <a:lstStyle/>
          <a:p>
            <a:fld id="{BA0A1F65-6ED4-4C7F-8DFC-12D213D05BFC}" type="slidenum">
              <a:rPr lang="en-US" smtClean="0"/>
              <a:t>‹#›</a:t>
            </a:fld>
            <a:endParaRPr lang="en-US"/>
          </a:p>
        </p:txBody>
      </p:sp>
    </p:spTree>
    <p:extLst>
      <p:ext uri="{BB962C8B-B14F-4D97-AF65-F5344CB8AC3E}">
        <p14:creationId xmlns:p14="http://schemas.microsoft.com/office/powerpoint/2010/main" val="2345815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7C24A-D13E-3AA3-B970-8089C962686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ADD1661-1904-5011-604A-A5F3E2F7203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745344-B0F5-B072-8132-F773D6AEC763}"/>
              </a:ext>
            </a:extLst>
          </p:cNvPr>
          <p:cNvSpPr>
            <a:spLocks noGrp="1"/>
          </p:cNvSpPr>
          <p:nvPr>
            <p:ph type="dt" sz="half" idx="10"/>
          </p:nvPr>
        </p:nvSpPr>
        <p:spPr/>
        <p:txBody>
          <a:bodyPr/>
          <a:lstStyle/>
          <a:p>
            <a:fld id="{37B4EE95-75BE-47A5-A3B4-90BBE50B4347}" type="datetimeFigureOut">
              <a:rPr lang="en-US" smtClean="0"/>
              <a:t>6/19/2024</a:t>
            </a:fld>
            <a:endParaRPr lang="en-US"/>
          </a:p>
        </p:txBody>
      </p:sp>
      <p:sp>
        <p:nvSpPr>
          <p:cNvPr id="5" name="Footer Placeholder 4">
            <a:extLst>
              <a:ext uri="{FF2B5EF4-FFF2-40B4-BE49-F238E27FC236}">
                <a16:creationId xmlns:a16="http://schemas.microsoft.com/office/drawing/2014/main" id="{E4C340C5-B51C-8030-EDD4-5CC026E30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D24F8-AA8A-7E8A-C491-5B5D4C24092C}"/>
              </a:ext>
            </a:extLst>
          </p:cNvPr>
          <p:cNvSpPr>
            <a:spLocks noGrp="1"/>
          </p:cNvSpPr>
          <p:nvPr>
            <p:ph type="sldNum" sz="quarter" idx="12"/>
          </p:nvPr>
        </p:nvSpPr>
        <p:spPr/>
        <p:txBody>
          <a:bodyPr/>
          <a:lstStyle/>
          <a:p>
            <a:fld id="{BA0A1F65-6ED4-4C7F-8DFC-12D213D05BFC}" type="slidenum">
              <a:rPr lang="en-US" smtClean="0"/>
              <a:t>‹#›</a:t>
            </a:fld>
            <a:endParaRPr lang="en-US"/>
          </a:p>
        </p:txBody>
      </p:sp>
    </p:spTree>
    <p:extLst>
      <p:ext uri="{BB962C8B-B14F-4D97-AF65-F5344CB8AC3E}">
        <p14:creationId xmlns:p14="http://schemas.microsoft.com/office/powerpoint/2010/main" val="2331488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6235-A8E3-6930-7888-51DDE1D3D8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81EA4-3773-B2BB-9DA1-6754742B30A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F5F0AE-C052-8DE4-3C3B-E810469CF3D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045C06-F09F-0CB4-024D-08795594958D}"/>
              </a:ext>
            </a:extLst>
          </p:cNvPr>
          <p:cNvSpPr>
            <a:spLocks noGrp="1"/>
          </p:cNvSpPr>
          <p:nvPr>
            <p:ph type="dt" sz="half" idx="10"/>
          </p:nvPr>
        </p:nvSpPr>
        <p:spPr/>
        <p:txBody>
          <a:bodyPr/>
          <a:lstStyle/>
          <a:p>
            <a:fld id="{37B4EE95-75BE-47A5-A3B4-90BBE50B4347}" type="datetimeFigureOut">
              <a:rPr lang="en-US" smtClean="0"/>
              <a:t>6/19/2024</a:t>
            </a:fld>
            <a:endParaRPr lang="en-US"/>
          </a:p>
        </p:txBody>
      </p:sp>
      <p:sp>
        <p:nvSpPr>
          <p:cNvPr id="6" name="Footer Placeholder 5">
            <a:extLst>
              <a:ext uri="{FF2B5EF4-FFF2-40B4-BE49-F238E27FC236}">
                <a16:creationId xmlns:a16="http://schemas.microsoft.com/office/drawing/2014/main" id="{4701C34F-B1F5-B6D1-8513-06CB98DC6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D6227C-EDA1-EF87-E254-914819F2245A}"/>
              </a:ext>
            </a:extLst>
          </p:cNvPr>
          <p:cNvSpPr>
            <a:spLocks noGrp="1"/>
          </p:cNvSpPr>
          <p:nvPr>
            <p:ph type="sldNum" sz="quarter" idx="12"/>
          </p:nvPr>
        </p:nvSpPr>
        <p:spPr/>
        <p:txBody>
          <a:bodyPr/>
          <a:lstStyle/>
          <a:p>
            <a:fld id="{BA0A1F65-6ED4-4C7F-8DFC-12D213D05BFC}" type="slidenum">
              <a:rPr lang="en-US" smtClean="0"/>
              <a:t>‹#›</a:t>
            </a:fld>
            <a:endParaRPr lang="en-US"/>
          </a:p>
        </p:txBody>
      </p:sp>
    </p:spTree>
    <p:extLst>
      <p:ext uri="{BB962C8B-B14F-4D97-AF65-F5344CB8AC3E}">
        <p14:creationId xmlns:p14="http://schemas.microsoft.com/office/powerpoint/2010/main" val="142527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41D5-6758-192C-DE60-E5DCCF35B93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D65BB6-40E0-A27F-BF87-E51AF3EF8E8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5054B10-4FBF-A5C2-C523-55170BA2479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ABEA13-6E89-EE63-8ED9-FB7F81B3509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BCCE6DB-9E5D-1743-2F99-0BCC742ED50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865D8E-B7AB-D0ED-EF66-603E08615D47}"/>
              </a:ext>
            </a:extLst>
          </p:cNvPr>
          <p:cNvSpPr>
            <a:spLocks noGrp="1"/>
          </p:cNvSpPr>
          <p:nvPr>
            <p:ph type="dt" sz="half" idx="10"/>
          </p:nvPr>
        </p:nvSpPr>
        <p:spPr/>
        <p:txBody>
          <a:bodyPr/>
          <a:lstStyle/>
          <a:p>
            <a:fld id="{37B4EE95-75BE-47A5-A3B4-90BBE50B4347}" type="datetimeFigureOut">
              <a:rPr lang="en-US" smtClean="0"/>
              <a:t>6/19/2024</a:t>
            </a:fld>
            <a:endParaRPr lang="en-US"/>
          </a:p>
        </p:txBody>
      </p:sp>
      <p:sp>
        <p:nvSpPr>
          <p:cNvPr id="8" name="Footer Placeholder 7">
            <a:extLst>
              <a:ext uri="{FF2B5EF4-FFF2-40B4-BE49-F238E27FC236}">
                <a16:creationId xmlns:a16="http://schemas.microsoft.com/office/drawing/2014/main" id="{1B763D64-3917-C31C-5515-C96FBF2877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DE7CFE-EB77-AF81-3DDA-4FE851943C04}"/>
              </a:ext>
            </a:extLst>
          </p:cNvPr>
          <p:cNvSpPr>
            <a:spLocks noGrp="1"/>
          </p:cNvSpPr>
          <p:nvPr>
            <p:ph type="sldNum" sz="quarter" idx="12"/>
          </p:nvPr>
        </p:nvSpPr>
        <p:spPr/>
        <p:txBody>
          <a:bodyPr/>
          <a:lstStyle/>
          <a:p>
            <a:fld id="{BA0A1F65-6ED4-4C7F-8DFC-12D213D05BFC}" type="slidenum">
              <a:rPr lang="en-US" smtClean="0"/>
              <a:t>‹#›</a:t>
            </a:fld>
            <a:endParaRPr lang="en-US"/>
          </a:p>
        </p:txBody>
      </p:sp>
    </p:spTree>
    <p:extLst>
      <p:ext uri="{BB962C8B-B14F-4D97-AF65-F5344CB8AC3E}">
        <p14:creationId xmlns:p14="http://schemas.microsoft.com/office/powerpoint/2010/main" val="2657117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5CDF-06D5-6D0B-F5F9-ECF9BAB77C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5EC805-D72B-CEFD-5FF0-C4A8A922A7E0}"/>
              </a:ext>
            </a:extLst>
          </p:cNvPr>
          <p:cNvSpPr>
            <a:spLocks noGrp="1"/>
          </p:cNvSpPr>
          <p:nvPr>
            <p:ph type="dt" sz="half" idx="10"/>
          </p:nvPr>
        </p:nvSpPr>
        <p:spPr/>
        <p:txBody>
          <a:bodyPr/>
          <a:lstStyle/>
          <a:p>
            <a:fld id="{37B4EE95-75BE-47A5-A3B4-90BBE50B4347}" type="datetimeFigureOut">
              <a:rPr lang="en-US" smtClean="0"/>
              <a:t>6/19/2024</a:t>
            </a:fld>
            <a:endParaRPr lang="en-US"/>
          </a:p>
        </p:txBody>
      </p:sp>
      <p:sp>
        <p:nvSpPr>
          <p:cNvPr id="4" name="Footer Placeholder 3">
            <a:extLst>
              <a:ext uri="{FF2B5EF4-FFF2-40B4-BE49-F238E27FC236}">
                <a16:creationId xmlns:a16="http://schemas.microsoft.com/office/drawing/2014/main" id="{EA13F88D-6965-E434-EE62-F0C84954A8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83F6FA-DED4-69BD-1358-C75FEB1853FC}"/>
              </a:ext>
            </a:extLst>
          </p:cNvPr>
          <p:cNvSpPr>
            <a:spLocks noGrp="1"/>
          </p:cNvSpPr>
          <p:nvPr>
            <p:ph type="sldNum" sz="quarter" idx="12"/>
          </p:nvPr>
        </p:nvSpPr>
        <p:spPr/>
        <p:txBody>
          <a:bodyPr/>
          <a:lstStyle/>
          <a:p>
            <a:fld id="{BA0A1F65-6ED4-4C7F-8DFC-12D213D05BFC}" type="slidenum">
              <a:rPr lang="en-US" smtClean="0"/>
              <a:t>‹#›</a:t>
            </a:fld>
            <a:endParaRPr lang="en-US"/>
          </a:p>
        </p:txBody>
      </p:sp>
    </p:spTree>
    <p:extLst>
      <p:ext uri="{BB962C8B-B14F-4D97-AF65-F5344CB8AC3E}">
        <p14:creationId xmlns:p14="http://schemas.microsoft.com/office/powerpoint/2010/main" val="1502800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9C75FF-04F4-9E30-ACF0-64C414514053}"/>
              </a:ext>
            </a:extLst>
          </p:cNvPr>
          <p:cNvSpPr>
            <a:spLocks noGrp="1"/>
          </p:cNvSpPr>
          <p:nvPr>
            <p:ph type="dt" sz="half" idx="10"/>
          </p:nvPr>
        </p:nvSpPr>
        <p:spPr/>
        <p:txBody>
          <a:bodyPr/>
          <a:lstStyle/>
          <a:p>
            <a:fld id="{37B4EE95-75BE-47A5-A3B4-90BBE50B4347}" type="datetimeFigureOut">
              <a:rPr lang="en-US" smtClean="0"/>
              <a:t>6/19/2024</a:t>
            </a:fld>
            <a:endParaRPr lang="en-US"/>
          </a:p>
        </p:txBody>
      </p:sp>
      <p:sp>
        <p:nvSpPr>
          <p:cNvPr id="3" name="Footer Placeholder 2">
            <a:extLst>
              <a:ext uri="{FF2B5EF4-FFF2-40B4-BE49-F238E27FC236}">
                <a16:creationId xmlns:a16="http://schemas.microsoft.com/office/drawing/2014/main" id="{E12CB0DA-1127-7F44-D1C5-98C8FDBF68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5324F5-17A0-F4CE-D633-71F2F9861B98}"/>
              </a:ext>
            </a:extLst>
          </p:cNvPr>
          <p:cNvSpPr>
            <a:spLocks noGrp="1"/>
          </p:cNvSpPr>
          <p:nvPr>
            <p:ph type="sldNum" sz="quarter" idx="12"/>
          </p:nvPr>
        </p:nvSpPr>
        <p:spPr/>
        <p:txBody>
          <a:bodyPr/>
          <a:lstStyle/>
          <a:p>
            <a:fld id="{BA0A1F65-6ED4-4C7F-8DFC-12D213D05BFC}" type="slidenum">
              <a:rPr lang="en-US" smtClean="0"/>
              <a:t>‹#›</a:t>
            </a:fld>
            <a:endParaRPr lang="en-US"/>
          </a:p>
        </p:txBody>
      </p:sp>
    </p:spTree>
    <p:extLst>
      <p:ext uri="{BB962C8B-B14F-4D97-AF65-F5344CB8AC3E}">
        <p14:creationId xmlns:p14="http://schemas.microsoft.com/office/powerpoint/2010/main" val="3476129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3620-2D52-E30F-B25B-2CD80BFD438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7247979-0D87-61AA-DB0A-6BC68ED2C0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D7FA5F-2420-1DA1-7A54-C3F3BEC397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BF38ED3-33F8-34EA-6C42-60879D54A8F2}"/>
              </a:ext>
            </a:extLst>
          </p:cNvPr>
          <p:cNvSpPr>
            <a:spLocks noGrp="1"/>
          </p:cNvSpPr>
          <p:nvPr>
            <p:ph type="dt" sz="half" idx="10"/>
          </p:nvPr>
        </p:nvSpPr>
        <p:spPr/>
        <p:txBody>
          <a:bodyPr/>
          <a:lstStyle/>
          <a:p>
            <a:fld id="{37B4EE95-75BE-47A5-A3B4-90BBE50B4347}" type="datetimeFigureOut">
              <a:rPr lang="en-US" smtClean="0"/>
              <a:t>6/19/2024</a:t>
            </a:fld>
            <a:endParaRPr lang="en-US"/>
          </a:p>
        </p:txBody>
      </p:sp>
      <p:sp>
        <p:nvSpPr>
          <p:cNvPr id="6" name="Footer Placeholder 5">
            <a:extLst>
              <a:ext uri="{FF2B5EF4-FFF2-40B4-BE49-F238E27FC236}">
                <a16:creationId xmlns:a16="http://schemas.microsoft.com/office/drawing/2014/main" id="{FE730867-649E-C642-E0C4-B4EB16157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F8EEA8-F943-4349-DD74-2EC19C280328}"/>
              </a:ext>
            </a:extLst>
          </p:cNvPr>
          <p:cNvSpPr>
            <a:spLocks noGrp="1"/>
          </p:cNvSpPr>
          <p:nvPr>
            <p:ph type="sldNum" sz="quarter" idx="12"/>
          </p:nvPr>
        </p:nvSpPr>
        <p:spPr/>
        <p:txBody>
          <a:bodyPr/>
          <a:lstStyle/>
          <a:p>
            <a:fld id="{BA0A1F65-6ED4-4C7F-8DFC-12D213D05BFC}" type="slidenum">
              <a:rPr lang="en-US" smtClean="0"/>
              <a:t>‹#›</a:t>
            </a:fld>
            <a:endParaRPr lang="en-US"/>
          </a:p>
        </p:txBody>
      </p:sp>
    </p:spTree>
    <p:extLst>
      <p:ext uri="{BB962C8B-B14F-4D97-AF65-F5344CB8AC3E}">
        <p14:creationId xmlns:p14="http://schemas.microsoft.com/office/powerpoint/2010/main" val="337887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2334221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1A50-BB4F-87D5-2B57-4482810E263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E5E3299-4F07-77EB-4E94-1DB42E03213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76F5FB4-E3B0-13F3-44CD-82631323E4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D18D351-1E9B-DD6B-69C8-DCC24650853D}"/>
              </a:ext>
            </a:extLst>
          </p:cNvPr>
          <p:cNvSpPr>
            <a:spLocks noGrp="1"/>
          </p:cNvSpPr>
          <p:nvPr>
            <p:ph type="dt" sz="half" idx="10"/>
          </p:nvPr>
        </p:nvSpPr>
        <p:spPr/>
        <p:txBody>
          <a:bodyPr/>
          <a:lstStyle/>
          <a:p>
            <a:fld id="{37B4EE95-75BE-47A5-A3B4-90BBE50B4347}" type="datetimeFigureOut">
              <a:rPr lang="en-US" smtClean="0"/>
              <a:t>6/19/2024</a:t>
            </a:fld>
            <a:endParaRPr lang="en-US"/>
          </a:p>
        </p:txBody>
      </p:sp>
      <p:sp>
        <p:nvSpPr>
          <p:cNvPr id="6" name="Footer Placeholder 5">
            <a:extLst>
              <a:ext uri="{FF2B5EF4-FFF2-40B4-BE49-F238E27FC236}">
                <a16:creationId xmlns:a16="http://schemas.microsoft.com/office/drawing/2014/main" id="{8B5FF7AC-DF9F-B236-A181-9D86990611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0D0776-27B9-7BDC-F809-085663D4815D}"/>
              </a:ext>
            </a:extLst>
          </p:cNvPr>
          <p:cNvSpPr>
            <a:spLocks noGrp="1"/>
          </p:cNvSpPr>
          <p:nvPr>
            <p:ph type="sldNum" sz="quarter" idx="12"/>
          </p:nvPr>
        </p:nvSpPr>
        <p:spPr/>
        <p:txBody>
          <a:bodyPr/>
          <a:lstStyle/>
          <a:p>
            <a:fld id="{BA0A1F65-6ED4-4C7F-8DFC-12D213D05BFC}" type="slidenum">
              <a:rPr lang="en-US" smtClean="0"/>
              <a:t>‹#›</a:t>
            </a:fld>
            <a:endParaRPr lang="en-US"/>
          </a:p>
        </p:txBody>
      </p:sp>
    </p:spTree>
    <p:extLst>
      <p:ext uri="{BB962C8B-B14F-4D97-AF65-F5344CB8AC3E}">
        <p14:creationId xmlns:p14="http://schemas.microsoft.com/office/powerpoint/2010/main" val="1711432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2DA0-77A7-D11A-D03E-F591A72F60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B5A81A-267A-FFCD-4720-FF2E63C73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7FCCF-2985-F3BA-9551-C9152A02EB9B}"/>
              </a:ext>
            </a:extLst>
          </p:cNvPr>
          <p:cNvSpPr>
            <a:spLocks noGrp="1"/>
          </p:cNvSpPr>
          <p:nvPr>
            <p:ph type="dt" sz="half" idx="10"/>
          </p:nvPr>
        </p:nvSpPr>
        <p:spPr/>
        <p:txBody>
          <a:bodyPr/>
          <a:lstStyle/>
          <a:p>
            <a:fld id="{37B4EE95-75BE-47A5-A3B4-90BBE50B4347}" type="datetimeFigureOut">
              <a:rPr lang="en-US" smtClean="0"/>
              <a:t>6/19/2024</a:t>
            </a:fld>
            <a:endParaRPr lang="en-US"/>
          </a:p>
        </p:txBody>
      </p:sp>
      <p:sp>
        <p:nvSpPr>
          <p:cNvPr id="5" name="Footer Placeholder 4">
            <a:extLst>
              <a:ext uri="{FF2B5EF4-FFF2-40B4-BE49-F238E27FC236}">
                <a16:creationId xmlns:a16="http://schemas.microsoft.com/office/drawing/2014/main" id="{37FF366C-1A04-E840-30F1-93E3F45143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19AA3-69C2-2B2C-1465-A0375235759F}"/>
              </a:ext>
            </a:extLst>
          </p:cNvPr>
          <p:cNvSpPr>
            <a:spLocks noGrp="1"/>
          </p:cNvSpPr>
          <p:nvPr>
            <p:ph type="sldNum" sz="quarter" idx="12"/>
          </p:nvPr>
        </p:nvSpPr>
        <p:spPr/>
        <p:txBody>
          <a:bodyPr/>
          <a:lstStyle/>
          <a:p>
            <a:fld id="{BA0A1F65-6ED4-4C7F-8DFC-12D213D05BFC}" type="slidenum">
              <a:rPr lang="en-US" smtClean="0"/>
              <a:t>‹#›</a:t>
            </a:fld>
            <a:endParaRPr lang="en-US"/>
          </a:p>
        </p:txBody>
      </p:sp>
    </p:spTree>
    <p:extLst>
      <p:ext uri="{BB962C8B-B14F-4D97-AF65-F5344CB8AC3E}">
        <p14:creationId xmlns:p14="http://schemas.microsoft.com/office/powerpoint/2010/main" val="797525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0AE5CA-57C0-4D50-908A-AC9F88FFB2A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ED3C0E-29D3-F0E1-5748-553678E904C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5A84C-2602-0030-3A2B-F518FAD76483}"/>
              </a:ext>
            </a:extLst>
          </p:cNvPr>
          <p:cNvSpPr>
            <a:spLocks noGrp="1"/>
          </p:cNvSpPr>
          <p:nvPr>
            <p:ph type="dt" sz="half" idx="10"/>
          </p:nvPr>
        </p:nvSpPr>
        <p:spPr/>
        <p:txBody>
          <a:bodyPr/>
          <a:lstStyle/>
          <a:p>
            <a:fld id="{37B4EE95-75BE-47A5-A3B4-90BBE50B4347}" type="datetimeFigureOut">
              <a:rPr lang="en-US" smtClean="0"/>
              <a:t>6/19/2024</a:t>
            </a:fld>
            <a:endParaRPr lang="en-US"/>
          </a:p>
        </p:txBody>
      </p:sp>
      <p:sp>
        <p:nvSpPr>
          <p:cNvPr id="5" name="Footer Placeholder 4">
            <a:extLst>
              <a:ext uri="{FF2B5EF4-FFF2-40B4-BE49-F238E27FC236}">
                <a16:creationId xmlns:a16="http://schemas.microsoft.com/office/drawing/2014/main" id="{6AD4CF1C-047C-047C-4BF6-9D4EC9E0F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0C692E-F620-A892-24E7-B725CFC7ACFD}"/>
              </a:ext>
            </a:extLst>
          </p:cNvPr>
          <p:cNvSpPr>
            <a:spLocks noGrp="1"/>
          </p:cNvSpPr>
          <p:nvPr>
            <p:ph type="sldNum" sz="quarter" idx="12"/>
          </p:nvPr>
        </p:nvSpPr>
        <p:spPr/>
        <p:txBody>
          <a:bodyPr/>
          <a:lstStyle/>
          <a:p>
            <a:fld id="{BA0A1F65-6ED4-4C7F-8DFC-12D213D05BFC}" type="slidenum">
              <a:rPr lang="en-US" smtClean="0"/>
              <a:t>‹#›</a:t>
            </a:fld>
            <a:endParaRPr lang="en-US"/>
          </a:p>
        </p:txBody>
      </p:sp>
    </p:spTree>
    <p:extLst>
      <p:ext uri="{BB962C8B-B14F-4D97-AF65-F5344CB8AC3E}">
        <p14:creationId xmlns:p14="http://schemas.microsoft.com/office/powerpoint/2010/main" val="284828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352FFB-65B9-FD42-92F4-94861F00C58B}"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3276405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460047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352FFB-65B9-FD42-92F4-94861F00C58B}"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1702755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352FFB-65B9-FD42-92F4-94861F00C58B}" type="datetimeFigureOut">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1988542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352FFB-65B9-FD42-92F4-94861F00C58B}" type="datetimeFigureOut">
              <a:rPr lang="en-US" smtClean="0"/>
              <a:t>6/19/2024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25891763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352FFB-65B9-FD42-92F4-94861F00C58B}" type="datetimeFigureOut">
              <a:rPr lang="en-US" smtClean="0"/>
              <a:t>6/19/2024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370110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52FFB-65B9-FD42-92F4-94861F00C58B}" type="datetimeFigureOut">
              <a:rPr lang="en-US" smtClean="0"/>
              <a:t>6/19/2024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45107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352FFB-65B9-FD42-92F4-94861F00C58B}"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2674799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352FFB-65B9-FD42-92F4-94861F00C58B}" type="datetimeFigureOut">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365127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352FFB-65B9-FD42-92F4-94861F00C58B}" type="datetimeFigureOut">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374247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3187158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3188641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352FFB-65B9-FD42-92F4-94861F00C58B}"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4086233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2175616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352FFB-65B9-FD42-92F4-94861F00C58B}"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1344651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352FFB-65B9-FD42-92F4-94861F00C58B}" type="datetimeFigureOut">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2751245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352FFB-65B9-FD42-92F4-94861F00C58B}" type="datetimeFigureOut">
              <a:rPr lang="en-US" smtClean="0"/>
              <a:t>6/19/2024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2827525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352FFB-65B9-FD42-92F4-94861F00C58B}" type="datetimeFigureOut">
              <a:rPr lang="en-US" smtClean="0"/>
              <a:t>6/19/2024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27622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352FFB-65B9-FD42-92F4-94861F00C58B}" type="datetimeFigureOut">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11076278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52FFB-65B9-FD42-92F4-94861F00C58B}" type="datetimeFigureOut">
              <a:rPr lang="en-US" smtClean="0"/>
              <a:t>6/19/2024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2603199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4352FFB-65B9-FD42-92F4-94861F00C58B}" type="datetimeFigureOut">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3401848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4352FFB-65B9-FD42-92F4-94861F00C58B}" type="datetimeFigureOut">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388938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29398205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286693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352FFB-65B9-FD42-92F4-94861F00C58B}" type="datetimeFigureOut">
              <a:rPr lang="en-US" smtClean="0"/>
              <a:t>6/19/2024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756798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352FFB-65B9-FD42-92F4-94861F00C58B}" type="datetimeFigureOut">
              <a:rPr lang="en-US" smtClean="0"/>
              <a:t>6/19/2024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306919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52FFB-65B9-FD42-92F4-94861F00C58B}" type="datetimeFigureOut">
              <a:rPr lang="en-US" smtClean="0"/>
              <a:t>6/19/2024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322477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352FFB-65B9-FD42-92F4-94861F00C58B}" type="datetimeFigureOut">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309860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352FFB-65B9-FD42-92F4-94861F00C58B}" type="datetimeFigureOut">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65468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52FFB-65B9-FD42-92F4-94861F00C58B}" type="datetimeFigureOut">
              <a:rPr lang="en-US" smtClean="0"/>
              <a:t>6/19/2024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13C37-D21E-F74F-8A3D-D1D9A3E37702}" type="slidenum">
              <a:rPr lang="en-US" smtClean="0"/>
              <a:t>‹#›</a:t>
            </a:fld>
            <a:endParaRPr lang="en-US"/>
          </a:p>
        </p:txBody>
      </p:sp>
    </p:spTree>
    <p:extLst>
      <p:ext uri="{BB962C8B-B14F-4D97-AF65-F5344CB8AC3E}">
        <p14:creationId xmlns:p14="http://schemas.microsoft.com/office/powerpoint/2010/main" val="207898697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99358-AB1A-D7D9-9972-86B4279D92F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BB7DB0-0DB8-66A1-80A0-24347F0E94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9EAB4-A242-4186-02BB-CB3DDC31006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7B4EE95-75BE-47A5-A3B4-90BBE50B4347}" type="datetimeFigureOut">
              <a:rPr lang="en-US" smtClean="0"/>
              <a:t>6/19/2024</a:t>
            </a:fld>
            <a:endParaRPr lang="en-US"/>
          </a:p>
        </p:txBody>
      </p:sp>
      <p:sp>
        <p:nvSpPr>
          <p:cNvPr id="5" name="Footer Placeholder 4">
            <a:extLst>
              <a:ext uri="{FF2B5EF4-FFF2-40B4-BE49-F238E27FC236}">
                <a16:creationId xmlns:a16="http://schemas.microsoft.com/office/drawing/2014/main" id="{596568FF-EFDC-06A9-6CC3-BB50C896513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1B03FA-741E-3384-7E87-3DB41B41A92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0A1F65-6ED4-4C7F-8DFC-12D213D05BFC}" type="slidenum">
              <a:rPr lang="en-US" smtClean="0"/>
              <a:t>‹#›</a:t>
            </a:fld>
            <a:endParaRPr lang="en-US"/>
          </a:p>
        </p:txBody>
      </p:sp>
    </p:spTree>
    <p:extLst>
      <p:ext uri="{BB962C8B-B14F-4D97-AF65-F5344CB8AC3E}">
        <p14:creationId xmlns:p14="http://schemas.microsoft.com/office/powerpoint/2010/main" val="1215051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52FFB-65B9-FD42-92F4-94861F00C58B}" type="datetimeFigureOut">
              <a:rPr lang="en-US" smtClean="0"/>
              <a:t>6/19/2024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13C37-D21E-F74F-8A3D-D1D9A3E37702}" type="slidenum">
              <a:rPr lang="en-US" smtClean="0"/>
              <a:t>‹#›</a:t>
            </a:fld>
            <a:endParaRPr lang="en-US"/>
          </a:p>
        </p:txBody>
      </p:sp>
    </p:spTree>
    <p:extLst>
      <p:ext uri="{BB962C8B-B14F-4D97-AF65-F5344CB8AC3E}">
        <p14:creationId xmlns:p14="http://schemas.microsoft.com/office/powerpoint/2010/main" val="90441883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352FFB-65B9-FD42-92F4-94861F00C58B}" type="datetimeFigureOut">
              <a:rPr lang="en-US" smtClean="0"/>
              <a:t>6/19/2024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813C37-D21E-F74F-8A3D-D1D9A3E37702}" type="slidenum">
              <a:rPr lang="en-US" smtClean="0"/>
              <a:t>‹#›</a:t>
            </a:fld>
            <a:endParaRPr lang="en-US"/>
          </a:p>
        </p:txBody>
      </p:sp>
    </p:spTree>
    <p:extLst>
      <p:ext uri="{BB962C8B-B14F-4D97-AF65-F5344CB8AC3E}">
        <p14:creationId xmlns:p14="http://schemas.microsoft.com/office/powerpoint/2010/main" val="199644836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35.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png"/><Relationship Id="rId9"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png"/><Relationship Id="rId7"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2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1.png"/><Relationship Id="rId4" Type="http://schemas.openxmlformats.org/officeDocument/2006/relationships/image" Target="../media/image86.png"/><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18" Type="http://schemas.openxmlformats.org/officeDocument/2006/relationships/image" Target="../media/image106.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51.png"/><Relationship Id="rId2" Type="http://schemas.openxmlformats.org/officeDocument/2006/relationships/notesSlide" Target="../notesSlides/notesSlide23.xml"/><Relationship Id="rId16"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2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media/image51.png"/><Relationship Id="rId4" Type="http://schemas.openxmlformats.org/officeDocument/2006/relationships/image" Target="../media/image108.png"/></Relationships>
</file>

<file path=ppt/slides/_rels/slide25.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51.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2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120.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image" Target="../media/image126.emf"/><Relationship Id="rId13" Type="http://schemas.openxmlformats.org/officeDocument/2006/relationships/image" Target="../media/image131.emf"/><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0.png"/><Relationship Id="rId17" Type="http://schemas.openxmlformats.org/officeDocument/2006/relationships/image" Target="../media/image134.png"/><Relationship Id="rId2" Type="http://schemas.openxmlformats.org/officeDocument/2006/relationships/notesSlide" Target="../notesSlides/notesSlide27.xml"/><Relationship Id="rId16" Type="http://schemas.openxmlformats.org/officeDocument/2006/relationships/image" Target="../media/image133.png"/><Relationship Id="rId1" Type="http://schemas.openxmlformats.org/officeDocument/2006/relationships/slideLayout" Target="../slideLayouts/slideLayout13.xml"/><Relationship Id="rId6" Type="http://schemas.openxmlformats.org/officeDocument/2006/relationships/image" Target="../media/image124.emf"/><Relationship Id="rId11" Type="http://schemas.openxmlformats.org/officeDocument/2006/relationships/image" Target="../media/image129.emf"/><Relationship Id="rId5" Type="http://schemas.openxmlformats.org/officeDocument/2006/relationships/image" Target="../media/image123.emf"/><Relationship Id="rId15" Type="http://schemas.openxmlformats.org/officeDocument/2006/relationships/image" Target="../media/image132.png"/><Relationship Id="rId10" Type="http://schemas.openxmlformats.org/officeDocument/2006/relationships/image" Target="../media/image128.emf"/><Relationship Id="rId4" Type="http://schemas.openxmlformats.org/officeDocument/2006/relationships/image" Target="../media/image122.emf"/><Relationship Id="rId9" Type="http://schemas.openxmlformats.org/officeDocument/2006/relationships/image" Target="../media/image127.emf"/><Relationship Id="rId14" Type="http://schemas.openxmlformats.org/officeDocument/2006/relationships/image" Target="../media/image51.png"/></Relationships>
</file>

<file path=ppt/slides/_rels/slide28.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21.png"/><Relationship Id="rId7" Type="http://schemas.openxmlformats.org/officeDocument/2006/relationships/image" Target="../media/image138.png"/><Relationship Id="rId12" Type="http://schemas.openxmlformats.org/officeDocument/2006/relationships/image" Target="../media/image141.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37.emf"/><Relationship Id="rId11" Type="http://schemas.openxmlformats.org/officeDocument/2006/relationships/image" Target="../media/image132.png"/><Relationship Id="rId5" Type="http://schemas.openxmlformats.org/officeDocument/2006/relationships/image" Target="../media/image136.emf"/><Relationship Id="rId10" Type="http://schemas.openxmlformats.org/officeDocument/2006/relationships/image" Target="../media/image51.png"/><Relationship Id="rId4" Type="http://schemas.openxmlformats.org/officeDocument/2006/relationships/image" Target="../media/image135.emf"/><Relationship Id="rId9" Type="http://schemas.openxmlformats.org/officeDocument/2006/relationships/image" Target="../media/image140.png"/></Relationships>
</file>

<file path=ppt/slides/_rels/slide29.xml.rels><?xml version="1.0" encoding="UTF-8" standalone="yes"?>
<Relationships xmlns="http://schemas.openxmlformats.org/package/2006/relationships"><Relationship Id="rId8" Type="http://schemas.openxmlformats.org/officeDocument/2006/relationships/hyperlink" Target="https://www.notanexperiment.ca/downloads/" TargetMode="External"/><Relationship Id="rId3" Type="http://schemas.openxmlformats.org/officeDocument/2006/relationships/hyperlink" Target="http://www.notanexperiment.ca/" TargetMode="External"/><Relationship Id="rId7" Type="http://schemas.openxmlformats.org/officeDocument/2006/relationships/hyperlink" Target="http://https/considertheconsequences.ca"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s://www.notanexperiment.ca/dl/pledge" TargetMode="External"/><Relationship Id="rId5" Type="http://schemas.openxmlformats.org/officeDocument/2006/relationships/hyperlink" Target="http://www.notanexperiment.ca/downloads/" TargetMode="External"/><Relationship Id="rId4" Type="http://schemas.openxmlformats.org/officeDocument/2006/relationships/hyperlink" Target="https://www.canada.ca/en/health-canada/services/smoking-tobacco/vaping/risks.html" TargetMode="External"/><Relationship Id="rId9" Type="http://schemas.openxmlformats.org/officeDocument/2006/relationships/image" Target="../media/image14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slide" Target="slide11.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61459362-C1E3-4838-94D9-3FD60945B3E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01214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5B40"/>
        </a:solidFill>
        <a:effectLst/>
      </p:bgPr>
    </p:bg>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4831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5B40"/>
        </a:solidFill>
        <a:effectLst/>
      </p:bgPr>
    </p:bg>
    <p:spTree>
      <p:nvGrpSpPr>
        <p:cNvPr id="1" name=""/>
        <p:cNvGrpSpPr/>
        <p:nvPr/>
      </p:nvGrpSpPr>
      <p:grpSpPr>
        <a:xfrm>
          <a:off x="0" y="0"/>
          <a:ext cx="0" cy="0"/>
          <a:chOff x="0" y="0"/>
          <a:chExt cx="0" cy="0"/>
        </a:xfrm>
      </p:grpSpPr>
      <p:sp>
        <p:nvSpPr>
          <p:cNvPr id="14" name="Right Arrow 13"/>
          <p:cNvSpPr/>
          <p:nvPr/>
        </p:nvSpPr>
        <p:spPr>
          <a:xfrm>
            <a:off x="4172394" y="6296408"/>
            <a:ext cx="613831" cy="2762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4" name="Picture 3" descr="A orange background with purple and yellow text&#10;&#10;Description automatically generated">
            <a:extLst>
              <a:ext uri="{FF2B5EF4-FFF2-40B4-BE49-F238E27FC236}">
                <a16:creationId xmlns:a16="http://schemas.microsoft.com/office/drawing/2014/main" id="{15A495DD-578D-620F-C46F-B95C5EE6DEC4}"/>
              </a:ext>
            </a:extLst>
          </p:cNvPr>
          <p:cNvPicPr>
            <a:picLocks noChangeAspect="1"/>
          </p:cNvPicPr>
          <p:nvPr/>
        </p:nvPicPr>
        <p:blipFill>
          <a:blip r:embed="rId3"/>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DB17003E-3E61-51C0-5EEE-4E58637CD32D}"/>
              </a:ext>
            </a:extLst>
          </p:cNvPr>
          <p:cNvSpPr/>
          <p:nvPr/>
        </p:nvSpPr>
        <p:spPr>
          <a:xfrm>
            <a:off x="3107346" y="3773978"/>
            <a:ext cx="2811316" cy="2237055"/>
          </a:xfrm>
          <a:prstGeom prst="rect">
            <a:avLst/>
          </a:prstGeom>
          <a:solidFill>
            <a:srgbClr val="F15B4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descr="A yellow and purple people hugging each other&#10;&#10;Description automatically generated">
            <a:extLst>
              <a:ext uri="{FF2B5EF4-FFF2-40B4-BE49-F238E27FC236}">
                <a16:creationId xmlns:a16="http://schemas.microsoft.com/office/drawing/2014/main" id="{3235545F-9F76-E4B7-9228-E22F4C02D362}"/>
              </a:ext>
            </a:extLst>
          </p:cNvPr>
          <p:cNvPicPr>
            <a:picLocks noChangeAspect="1"/>
          </p:cNvPicPr>
          <p:nvPr/>
        </p:nvPicPr>
        <p:blipFill rotWithShape="1">
          <a:blip r:embed="rId4"/>
          <a:srcRect l="2970" t="12350" r="4182" b="12350"/>
          <a:stretch/>
        </p:blipFill>
        <p:spPr>
          <a:xfrm>
            <a:off x="3314358" y="3731063"/>
            <a:ext cx="2811315" cy="2279970"/>
          </a:xfrm>
          <a:prstGeom prst="rect">
            <a:avLst/>
          </a:prstGeom>
        </p:spPr>
      </p:pic>
      <p:sp>
        <p:nvSpPr>
          <p:cNvPr id="7" name="Rectangle 6">
            <a:extLst>
              <a:ext uri="{FF2B5EF4-FFF2-40B4-BE49-F238E27FC236}">
                <a16:creationId xmlns:a16="http://schemas.microsoft.com/office/drawing/2014/main" id="{EF7342C2-4BC4-26EF-FDF7-59E3876EDA76}"/>
              </a:ext>
            </a:extLst>
          </p:cNvPr>
          <p:cNvSpPr/>
          <p:nvPr/>
        </p:nvSpPr>
        <p:spPr>
          <a:xfrm>
            <a:off x="408785" y="2102103"/>
            <a:ext cx="8336203" cy="1505621"/>
          </a:xfrm>
          <a:prstGeom prst="rect">
            <a:avLst/>
          </a:prstGeom>
          <a:solidFill>
            <a:srgbClr val="F15B4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172AE132-6089-67D5-FD96-67BD20CF40C2}"/>
              </a:ext>
            </a:extLst>
          </p:cNvPr>
          <p:cNvSpPr txBox="1"/>
          <p:nvPr/>
        </p:nvSpPr>
        <p:spPr>
          <a:xfrm>
            <a:off x="0" y="1934614"/>
            <a:ext cx="9144000" cy="1200329"/>
          </a:xfrm>
          <a:prstGeom prst="rect">
            <a:avLst/>
          </a:prstGeom>
          <a:noFill/>
        </p:spPr>
        <p:txBody>
          <a:bodyPr wrap="square" rtlCol="0">
            <a:spAutoFit/>
          </a:bodyPr>
          <a:lstStyle/>
          <a:p>
            <a:pPr algn="ctr"/>
            <a:r>
              <a:rPr lang="en-US" sz="3600" dirty="0">
                <a:latin typeface="Futura PT" panose="020B0702020204020303" pitchFamily="34" charset="0"/>
              </a:rPr>
              <a:t>64% of youth who vape got their vapes </a:t>
            </a:r>
          </a:p>
          <a:p>
            <a:pPr algn="ctr"/>
            <a:r>
              <a:rPr lang="en-US" sz="3600" dirty="0">
                <a:latin typeface="Futura PT" panose="020B0702020204020303" pitchFamily="34" charset="0"/>
              </a:rPr>
              <a:t>from a social source.</a:t>
            </a:r>
          </a:p>
        </p:txBody>
      </p:sp>
    </p:spTree>
    <p:extLst>
      <p:ext uri="{BB962C8B-B14F-4D97-AF65-F5344CB8AC3E}">
        <p14:creationId xmlns:p14="http://schemas.microsoft.com/office/powerpoint/2010/main" val="18437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EDE54"/>
        </a:solidFill>
        <a:effectLst/>
      </p:bgPr>
    </p:bg>
    <p:spTree>
      <p:nvGrpSpPr>
        <p:cNvPr id="1" name="">
          <a:extLst>
            <a:ext uri="{FF2B5EF4-FFF2-40B4-BE49-F238E27FC236}">
              <a16:creationId xmlns:a16="http://schemas.microsoft.com/office/drawing/2014/main" id="{7A949FCF-A127-D1E6-C10C-CC961701865B}"/>
            </a:ext>
          </a:extLst>
        </p:cNvPr>
        <p:cNvGrpSpPr/>
        <p:nvPr/>
      </p:nvGrpSpPr>
      <p:grpSpPr>
        <a:xfrm>
          <a:off x="0" y="0"/>
          <a:ext cx="0" cy="0"/>
          <a:chOff x="0" y="0"/>
          <a:chExt cx="0" cy="0"/>
        </a:xfrm>
      </p:grpSpPr>
      <p:grpSp>
        <p:nvGrpSpPr>
          <p:cNvPr id="59" name="Group 58">
            <a:extLst>
              <a:ext uri="{FF2B5EF4-FFF2-40B4-BE49-F238E27FC236}">
                <a16:creationId xmlns:a16="http://schemas.microsoft.com/office/drawing/2014/main" id="{3D41182C-1EFB-B773-6580-3B21E631E07A}"/>
              </a:ext>
            </a:extLst>
          </p:cNvPr>
          <p:cNvGrpSpPr/>
          <p:nvPr/>
        </p:nvGrpSpPr>
        <p:grpSpPr>
          <a:xfrm rot="11407310">
            <a:off x="-6848118" y="-3136158"/>
            <a:ext cx="1148035" cy="2364133"/>
            <a:chOff x="-756989" y="-16099023"/>
            <a:chExt cx="13018910" cy="26809678"/>
          </a:xfrm>
        </p:grpSpPr>
        <p:grpSp>
          <p:nvGrpSpPr>
            <p:cNvPr id="60" name="Group 26">
              <a:extLst>
                <a:ext uri="{FF2B5EF4-FFF2-40B4-BE49-F238E27FC236}">
                  <a16:creationId xmlns:a16="http://schemas.microsoft.com/office/drawing/2014/main" id="{F59A0790-498B-2065-763E-F9B9C0C0595E}"/>
                </a:ext>
              </a:extLst>
            </p:cNvPr>
            <p:cNvGrpSpPr>
              <a:grpSpLocks noChangeAspect="1"/>
            </p:cNvGrpSpPr>
            <p:nvPr/>
          </p:nvGrpSpPr>
          <p:grpSpPr bwMode="auto">
            <a:xfrm rot="21066298">
              <a:off x="-756989" y="-16099023"/>
              <a:ext cx="13018910" cy="26809678"/>
              <a:chOff x="6559" y="171"/>
              <a:chExt cx="759" cy="1563"/>
            </a:xfrm>
          </p:grpSpPr>
          <p:sp>
            <p:nvSpPr>
              <p:cNvPr id="62" name="AutoShape 25">
                <a:extLst>
                  <a:ext uri="{FF2B5EF4-FFF2-40B4-BE49-F238E27FC236}">
                    <a16:creationId xmlns:a16="http://schemas.microsoft.com/office/drawing/2014/main" id="{03DBD4F4-A6CD-3310-152B-9BF7E310EB94}"/>
                  </a:ext>
                </a:extLst>
              </p:cNvPr>
              <p:cNvSpPr>
                <a:spLocks noChangeAspect="1" noChangeArrowheads="1" noTextEdit="1"/>
              </p:cNvSpPr>
              <p:nvPr/>
            </p:nvSpPr>
            <p:spPr bwMode="auto">
              <a:xfrm>
                <a:off x="6559" y="171"/>
                <a:ext cx="759" cy="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Calibri"/>
                  <a:ea typeface="+mn-ea"/>
                  <a:cs typeface="+mn-cs"/>
                </a:endParaRPr>
              </a:p>
            </p:txBody>
          </p:sp>
          <p:sp>
            <p:nvSpPr>
              <p:cNvPr id="63" name="Freeform 27">
                <a:extLst>
                  <a:ext uri="{FF2B5EF4-FFF2-40B4-BE49-F238E27FC236}">
                    <a16:creationId xmlns:a16="http://schemas.microsoft.com/office/drawing/2014/main" id="{A855FC5D-50E6-298D-EB1F-570770F954EA}"/>
                  </a:ext>
                </a:extLst>
              </p:cNvPr>
              <p:cNvSpPr>
                <a:spLocks/>
              </p:cNvSpPr>
              <p:nvPr/>
            </p:nvSpPr>
            <p:spPr bwMode="auto">
              <a:xfrm>
                <a:off x="6569" y="195"/>
                <a:ext cx="644" cy="1514"/>
              </a:xfrm>
              <a:custGeom>
                <a:avLst/>
                <a:gdLst>
                  <a:gd name="T0" fmla="*/ 1193 w 1339"/>
                  <a:gd name="T1" fmla="*/ 1553 h 3152"/>
                  <a:gd name="T2" fmla="*/ 1318 w 1339"/>
                  <a:gd name="T3" fmla="*/ 1857 h 3152"/>
                  <a:gd name="T4" fmla="*/ 1169 w 1339"/>
                  <a:gd name="T5" fmla="*/ 2975 h 3152"/>
                  <a:gd name="T6" fmla="*/ 1152 w 1339"/>
                  <a:gd name="T7" fmla="*/ 3048 h 3152"/>
                  <a:gd name="T8" fmla="*/ 1016 w 1339"/>
                  <a:gd name="T9" fmla="*/ 3143 h 3152"/>
                  <a:gd name="T10" fmla="*/ 108 w 1339"/>
                  <a:gd name="T11" fmla="*/ 3016 h 3152"/>
                  <a:gd name="T12" fmla="*/ 10 w 1339"/>
                  <a:gd name="T13" fmla="*/ 2848 h 3152"/>
                  <a:gd name="T14" fmla="*/ 38 w 1339"/>
                  <a:gd name="T15" fmla="*/ 2616 h 3152"/>
                  <a:gd name="T16" fmla="*/ 163 w 1339"/>
                  <a:gd name="T17" fmla="*/ 1648 h 3152"/>
                  <a:gd name="T18" fmla="*/ 296 w 1339"/>
                  <a:gd name="T19" fmla="*/ 1457 h 3152"/>
                  <a:gd name="T20" fmla="*/ 339 w 1339"/>
                  <a:gd name="T21" fmla="*/ 1435 h 3152"/>
                  <a:gd name="T22" fmla="*/ 270 w 1339"/>
                  <a:gd name="T23" fmla="*/ 1291 h 3152"/>
                  <a:gd name="T24" fmla="*/ 367 w 1339"/>
                  <a:gd name="T25" fmla="*/ 1121 h 3152"/>
                  <a:gd name="T26" fmla="*/ 394 w 1339"/>
                  <a:gd name="T27" fmla="*/ 1069 h 3152"/>
                  <a:gd name="T28" fmla="*/ 446 w 1339"/>
                  <a:gd name="T29" fmla="*/ 640 h 3152"/>
                  <a:gd name="T30" fmla="*/ 526 w 1339"/>
                  <a:gd name="T31" fmla="*/ 428 h 3152"/>
                  <a:gd name="T32" fmla="*/ 707 w 1339"/>
                  <a:gd name="T33" fmla="*/ 158 h 3152"/>
                  <a:gd name="T34" fmla="*/ 750 w 1339"/>
                  <a:gd name="T35" fmla="*/ 44 h 3152"/>
                  <a:gd name="T36" fmla="*/ 810 w 1339"/>
                  <a:gd name="T37" fmla="*/ 6 h 3152"/>
                  <a:gd name="T38" fmla="*/ 1143 w 1339"/>
                  <a:gd name="T39" fmla="*/ 48 h 3152"/>
                  <a:gd name="T40" fmla="*/ 1171 w 1339"/>
                  <a:gd name="T41" fmla="*/ 79 h 3152"/>
                  <a:gd name="T42" fmla="*/ 1290 w 1339"/>
                  <a:gd name="T43" fmla="*/ 528 h 3152"/>
                  <a:gd name="T44" fmla="*/ 1312 w 1339"/>
                  <a:gd name="T45" fmla="*/ 779 h 3152"/>
                  <a:gd name="T46" fmla="*/ 1250 w 1339"/>
                  <a:gd name="T47" fmla="*/ 1174 h 3152"/>
                  <a:gd name="T48" fmla="*/ 1266 w 1339"/>
                  <a:gd name="T49" fmla="*/ 1244 h 3152"/>
                  <a:gd name="T50" fmla="*/ 1315 w 1339"/>
                  <a:gd name="T51" fmla="*/ 1406 h 3152"/>
                  <a:gd name="T52" fmla="*/ 1311 w 1339"/>
                  <a:gd name="T53" fmla="*/ 1438 h 3152"/>
                  <a:gd name="T54" fmla="*/ 1193 w 1339"/>
                  <a:gd name="T55" fmla="*/ 1553 h 3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9" h="3152">
                    <a:moveTo>
                      <a:pt x="1193" y="1553"/>
                    </a:moveTo>
                    <a:cubicBezTo>
                      <a:pt x="1339" y="1622"/>
                      <a:pt x="1337" y="1732"/>
                      <a:pt x="1318" y="1857"/>
                    </a:cubicBezTo>
                    <a:cubicBezTo>
                      <a:pt x="1264" y="2229"/>
                      <a:pt x="1218" y="2603"/>
                      <a:pt x="1169" y="2975"/>
                    </a:cubicBezTo>
                    <a:cubicBezTo>
                      <a:pt x="1165" y="3000"/>
                      <a:pt x="1160" y="3024"/>
                      <a:pt x="1152" y="3048"/>
                    </a:cubicBezTo>
                    <a:cubicBezTo>
                      <a:pt x="1128" y="3110"/>
                      <a:pt x="1087" y="3140"/>
                      <a:pt x="1016" y="3143"/>
                    </a:cubicBezTo>
                    <a:cubicBezTo>
                      <a:pt x="707" y="3152"/>
                      <a:pt x="403" y="3120"/>
                      <a:pt x="108" y="3016"/>
                    </a:cubicBezTo>
                    <a:cubicBezTo>
                      <a:pt x="29" y="2988"/>
                      <a:pt x="0" y="2942"/>
                      <a:pt x="10" y="2848"/>
                    </a:cubicBezTo>
                    <a:cubicBezTo>
                      <a:pt x="18" y="2769"/>
                      <a:pt x="28" y="2692"/>
                      <a:pt x="38" y="2616"/>
                    </a:cubicBezTo>
                    <a:cubicBezTo>
                      <a:pt x="80" y="2293"/>
                      <a:pt x="125" y="1971"/>
                      <a:pt x="163" y="1648"/>
                    </a:cubicBezTo>
                    <a:cubicBezTo>
                      <a:pt x="173" y="1554"/>
                      <a:pt x="211" y="1494"/>
                      <a:pt x="296" y="1457"/>
                    </a:cubicBezTo>
                    <a:cubicBezTo>
                      <a:pt x="311" y="1452"/>
                      <a:pt x="325" y="1444"/>
                      <a:pt x="339" y="1435"/>
                    </a:cubicBezTo>
                    <a:cubicBezTo>
                      <a:pt x="257" y="1389"/>
                      <a:pt x="257" y="1389"/>
                      <a:pt x="270" y="1291"/>
                    </a:cubicBezTo>
                    <a:cubicBezTo>
                      <a:pt x="279" y="1220"/>
                      <a:pt x="302" y="1160"/>
                      <a:pt x="367" y="1121"/>
                    </a:cubicBezTo>
                    <a:cubicBezTo>
                      <a:pt x="387" y="1108"/>
                      <a:pt x="394" y="1092"/>
                      <a:pt x="394" y="1069"/>
                    </a:cubicBezTo>
                    <a:cubicBezTo>
                      <a:pt x="413" y="926"/>
                      <a:pt x="432" y="784"/>
                      <a:pt x="446" y="640"/>
                    </a:cubicBezTo>
                    <a:cubicBezTo>
                      <a:pt x="454" y="561"/>
                      <a:pt x="480" y="492"/>
                      <a:pt x="526" y="428"/>
                    </a:cubicBezTo>
                    <a:cubicBezTo>
                      <a:pt x="593" y="341"/>
                      <a:pt x="666" y="261"/>
                      <a:pt x="707" y="158"/>
                    </a:cubicBezTo>
                    <a:cubicBezTo>
                      <a:pt x="722" y="120"/>
                      <a:pt x="737" y="82"/>
                      <a:pt x="750" y="44"/>
                    </a:cubicBezTo>
                    <a:cubicBezTo>
                      <a:pt x="761" y="13"/>
                      <a:pt x="778" y="0"/>
                      <a:pt x="810" y="6"/>
                    </a:cubicBezTo>
                    <a:cubicBezTo>
                      <a:pt x="921" y="21"/>
                      <a:pt x="1031" y="36"/>
                      <a:pt x="1143" y="48"/>
                    </a:cubicBezTo>
                    <a:cubicBezTo>
                      <a:pt x="1165" y="51"/>
                      <a:pt x="1168" y="61"/>
                      <a:pt x="1171" y="79"/>
                    </a:cubicBezTo>
                    <a:cubicBezTo>
                      <a:pt x="1175" y="237"/>
                      <a:pt x="1221" y="386"/>
                      <a:pt x="1290" y="528"/>
                    </a:cubicBezTo>
                    <a:cubicBezTo>
                      <a:pt x="1327" y="606"/>
                      <a:pt x="1323" y="693"/>
                      <a:pt x="1312" y="779"/>
                    </a:cubicBezTo>
                    <a:cubicBezTo>
                      <a:pt x="1293" y="909"/>
                      <a:pt x="1270" y="1042"/>
                      <a:pt x="1250" y="1174"/>
                    </a:cubicBezTo>
                    <a:cubicBezTo>
                      <a:pt x="1247" y="1201"/>
                      <a:pt x="1246" y="1224"/>
                      <a:pt x="1266" y="1244"/>
                    </a:cubicBezTo>
                    <a:cubicBezTo>
                      <a:pt x="1313" y="1290"/>
                      <a:pt x="1326" y="1345"/>
                      <a:pt x="1315" y="1406"/>
                    </a:cubicBezTo>
                    <a:cubicBezTo>
                      <a:pt x="1314" y="1416"/>
                      <a:pt x="1312" y="1426"/>
                      <a:pt x="1311" y="1438"/>
                    </a:cubicBezTo>
                    <a:cubicBezTo>
                      <a:pt x="1296" y="1546"/>
                      <a:pt x="1301" y="1529"/>
                      <a:pt x="1193" y="1553"/>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Calibri"/>
                  <a:ea typeface="+mn-ea"/>
                  <a:cs typeface="+mn-cs"/>
                </a:endParaRPr>
              </a:p>
            </p:txBody>
          </p:sp>
          <p:sp>
            <p:nvSpPr>
              <p:cNvPr id="64" name="Freeform 28">
                <a:extLst>
                  <a:ext uri="{FF2B5EF4-FFF2-40B4-BE49-F238E27FC236}">
                    <a16:creationId xmlns:a16="http://schemas.microsoft.com/office/drawing/2014/main" id="{A05DD0E1-2A2D-5552-42D4-925ED202AE70}"/>
                  </a:ext>
                </a:extLst>
              </p:cNvPr>
              <p:cNvSpPr>
                <a:spLocks/>
              </p:cNvSpPr>
              <p:nvPr/>
            </p:nvSpPr>
            <p:spPr bwMode="auto">
              <a:xfrm rot="21543814">
                <a:off x="6650" y="971"/>
                <a:ext cx="456" cy="685"/>
              </a:xfrm>
              <a:custGeom>
                <a:avLst/>
                <a:gdLst>
                  <a:gd name="T0" fmla="*/ 15 w 948"/>
                  <a:gd name="T1" fmla="*/ 849 h 1427"/>
                  <a:gd name="T2" fmla="*/ 147 w 948"/>
                  <a:gd name="T3" fmla="*/ 515 h 1427"/>
                  <a:gd name="T4" fmla="*/ 571 w 948"/>
                  <a:gd name="T5" fmla="*/ 17 h 1427"/>
                  <a:gd name="T6" fmla="*/ 608 w 948"/>
                  <a:gd name="T7" fmla="*/ 22 h 1427"/>
                  <a:gd name="T8" fmla="*/ 904 w 948"/>
                  <a:gd name="T9" fmla="*/ 720 h 1427"/>
                  <a:gd name="T10" fmla="*/ 783 w 948"/>
                  <a:gd name="T11" fmla="*/ 1263 h 1427"/>
                  <a:gd name="T12" fmla="*/ 365 w 948"/>
                  <a:gd name="T13" fmla="*/ 1391 h 1427"/>
                  <a:gd name="T14" fmla="*/ 36 w 948"/>
                  <a:gd name="T15" fmla="*/ 1092 h 1427"/>
                  <a:gd name="T16" fmla="*/ 15 w 948"/>
                  <a:gd name="T17" fmla="*/ 84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1427">
                    <a:moveTo>
                      <a:pt x="15" y="849"/>
                    </a:moveTo>
                    <a:cubicBezTo>
                      <a:pt x="27" y="722"/>
                      <a:pt x="81" y="617"/>
                      <a:pt x="147" y="515"/>
                    </a:cubicBezTo>
                    <a:cubicBezTo>
                      <a:pt x="264" y="330"/>
                      <a:pt x="413" y="169"/>
                      <a:pt x="571" y="17"/>
                    </a:cubicBezTo>
                    <a:cubicBezTo>
                      <a:pt x="588" y="2"/>
                      <a:pt x="595" y="0"/>
                      <a:pt x="608" y="22"/>
                    </a:cubicBezTo>
                    <a:cubicBezTo>
                      <a:pt x="731" y="246"/>
                      <a:pt x="850" y="470"/>
                      <a:pt x="904" y="720"/>
                    </a:cubicBezTo>
                    <a:cubicBezTo>
                      <a:pt x="948" y="921"/>
                      <a:pt x="919" y="1105"/>
                      <a:pt x="783" y="1263"/>
                    </a:cubicBezTo>
                    <a:cubicBezTo>
                      <a:pt x="671" y="1388"/>
                      <a:pt x="526" y="1427"/>
                      <a:pt x="365" y="1391"/>
                    </a:cubicBezTo>
                    <a:cubicBezTo>
                      <a:pt x="204" y="1355"/>
                      <a:pt x="92" y="1252"/>
                      <a:pt x="36" y="1092"/>
                    </a:cubicBezTo>
                    <a:cubicBezTo>
                      <a:pt x="6" y="1013"/>
                      <a:pt x="0" y="929"/>
                      <a:pt x="15" y="849"/>
                    </a:cubicBezTo>
                    <a:close/>
                  </a:path>
                </a:pathLst>
              </a:custGeom>
              <a:solidFill>
                <a:srgbClr val="66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Calibri"/>
                  <a:ea typeface="+mn-ea"/>
                  <a:cs typeface="+mn-cs"/>
                </a:endParaRPr>
              </a:p>
            </p:txBody>
          </p:sp>
          <p:sp>
            <p:nvSpPr>
              <p:cNvPr id="65" name="Freeform 29">
                <a:extLst>
                  <a:ext uri="{FF2B5EF4-FFF2-40B4-BE49-F238E27FC236}">
                    <a16:creationId xmlns:a16="http://schemas.microsoft.com/office/drawing/2014/main" id="{14B91241-0ED3-17CD-B167-20D195148246}"/>
                  </a:ext>
                </a:extLst>
              </p:cNvPr>
              <p:cNvSpPr>
                <a:spLocks/>
              </p:cNvSpPr>
              <p:nvPr/>
            </p:nvSpPr>
            <p:spPr bwMode="auto">
              <a:xfrm>
                <a:off x="6936" y="532"/>
                <a:ext cx="47" cy="181"/>
              </a:xfrm>
              <a:custGeom>
                <a:avLst/>
                <a:gdLst>
                  <a:gd name="T0" fmla="*/ 74 w 98"/>
                  <a:gd name="T1" fmla="*/ 191 h 378"/>
                  <a:gd name="T2" fmla="*/ 54 w 98"/>
                  <a:gd name="T3" fmla="*/ 344 h 378"/>
                  <a:gd name="T4" fmla="*/ 27 w 98"/>
                  <a:gd name="T5" fmla="*/ 375 h 378"/>
                  <a:gd name="T6" fmla="*/ 2 w 98"/>
                  <a:gd name="T7" fmla="*/ 337 h 378"/>
                  <a:gd name="T8" fmla="*/ 42 w 98"/>
                  <a:gd name="T9" fmla="*/ 36 h 378"/>
                  <a:gd name="T10" fmla="*/ 74 w 98"/>
                  <a:gd name="T11" fmla="*/ 3 h 378"/>
                  <a:gd name="T12" fmla="*/ 94 w 98"/>
                  <a:gd name="T13" fmla="*/ 43 h 378"/>
                  <a:gd name="T14" fmla="*/ 74 w 98"/>
                  <a:gd name="T15" fmla="*/ 191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378">
                    <a:moveTo>
                      <a:pt x="74" y="191"/>
                    </a:moveTo>
                    <a:cubicBezTo>
                      <a:pt x="67" y="243"/>
                      <a:pt x="61" y="294"/>
                      <a:pt x="54" y="344"/>
                    </a:cubicBezTo>
                    <a:cubicBezTo>
                      <a:pt x="52" y="361"/>
                      <a:pt x="52" y="378"/>
                      <a:pt x="27" y="375"/>
                    </a:cubicBezTo>
                    <a:cubicBezTo>
                      <a:pt x="5" y="372"/>
                      <a:pt x="0" y="357"/>
                      <a:pt x="2" y="337"/>
                    </a:cubicBezTo>
                    <a:cubicBezTo>
                      <a:pt x="16" y="236"/>
                      <a:pt x="29" y="135"/>
                      <a:pt x="42" y="36"/>
                    </a:cubicBezTo>
                    <a:cubicBezTo>
                      <a:pt x="44" y="17"/>
                      <a:pt x="52" y="0"/>
                      <a:pt x="74" y="3"/>
                    </a:cubicBezTo>
                    <a:cubicBezTo>
                      <a:pt x="98" y="6"/>
                      <a:pt x="96" y="23"/>
                      <a:pt x="94" y="43"/>
                    </a:cubicBezTo>
                    <a:cubicBezTo>
                      <a:pt x="87" y="92"/>
                      <a:pt x="81" y="142"/>
                      <a:pt x="74" y="191"/>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Calibri"/>
                  <a:ea typeface="+mn-ea"/>
                  <a:cs typeface="+mn-cs"/>
                </a:endParaRPr>
              </a:p>
            </p:txBody>
          </p:sp>
          <p:sp>
            <p:nvSpPr>
              <p:cNvPr id="66" name="Freeform 30">
                <a:extLst>
                  <a:ext uri="{FF2B5EF4-FFF2-40B4-BE49-F238E27FC236}">
                    <a16:creationId xmlns:a16="http://schemas.microsoft.com/office/drawing/2014/main" id="{84A8E65D-75BE-5D1A-B039-454759103372}"/>
                  </a:ext>
                </a:extLst>
              </p:cNvPr>
              <p:cNvSpPr>
                <a:spLocks/>
              </p:cNvSpPr>
              <p:nvPr/>
            </p:nvSpPr>
            <p:spPr bwMode="auto">
              <a:xfrm>
                <a:off x="7100" y="553"/>
                <a:ext cx="47" cy="182"/>
              </a:xfrm>
              <a:custGeom>
                <a:avLst/>
                <a:gdLst>
                  <a:gd name="T0" fmla="*/ 74 w 97"/>
                  <a:gd name="T1" fmla="*/ 196 h 378"/>
                  <a:gd name="T2" fmla="*/ 55 w 97"/>
                  <a:gd name="T3" fmla="*/ 344 h 378"/>
                  <a:gd name="T4" fmla="*/ 25 w 97"/>
                  <a:gd name="T5" fmla="*/ 375 h 378"/>
                  <a:gd name="T6" fmla="*/ 3 w 97"/>
                  <a:gd name="T7" fmla="*/ 337 h 378"/>
                  <a:gd name="T8" fmla="*/ 42 w 97"/>
                  <a:gd name="T9" fmla="*/ 36 h 378"/>
                  <a:gd name="T10" fmla="*/ 74 w 97"/>
                  <a:gd name="T11" fmla="*/ 3 h 378"/>
                  <a:gd name="T12" fmla="*/ 94 w 97"/>
                  <a:gd name="T13" fmla="*/ 43 h 378"/>
                  <a:gd name="T14" fmla="*/ 74 w 97"/>
                  <a:gd name="T15" fmla="*/ 196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378">
                    <a:moveTo>
                      <a:pt x="74" y="196"/>
                    </a:moveTo>
                    <a:cubicBezTo>
                      <a:pt x="67" y="245"/>
                      <a:pt x="61" y="294"/>
                      <a:pt x="55" y="344"/>
                    </a:cubicBezTo>
                    <a:cubicBezTo>
                      <a:pt x="52" y="361"/>
                      <a:pt x="48" y="378"/>
                      <a:pt x="25" y="375"/>
                    </a:cubicBezTo>
                    <a:cubicBezTo>
                      <a:pt x="0" y="374"/>
                      <a:pt x="0" y="357"/>
                      <a:pt x="3" y="337"/>
                    </a:cubicBezTo>
                    <a:cubicBezTo>
                      <a:pt x="16" y="236"/>
                      <a:pt x="29" y="135"/>
                      <a:pt x="42" y="36"/>
                    </a:cubicBezTo>
                    <a:cubicBezTo>
                      <a:pt x="45" y="17"/>
                      <a:pt x="50" y="0"/>
                      <a:pt x="74" y="3"/>
                    </a:cubicBezTo>
                    <a:cubicBezTo>
                      <a:pt x="96" y="6"/>
                      <a:pt x="97" y="24"/>
                      <a:pt x="94" y="43"/>
                    </a:cubicBezTo>
                    <a:cubicBezTo>
                      <a:pt x="87" y="95"/>
                      <a:pt x="81" y="144"/>
                      <a:pt x="74" y="196"/>
                    </a:cubicBezTo>
                    <a:close/>
                  </a:path>
                </a:pathLst>
              </a:custGeom>
              <a:solidFill>
                <a:srgbClr val="FD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Calibri"/>
                  <a:ea typeface="+mn-ea"/>
                  <a:cs typeface="+mn-cs"/>
                </a:endParaRPr>
              </a:p>
            </p:txBody>
          </p:sp>
          <p:sp>
            <p:nvSpPr>
              <p:cNvPr id="67" name="Freeform 31">
                <a:extLst>
                  <a:ext uri="{FF2B5EF4-FFF2-40B4-BE49-F238E27FC236}">
                    <a16:creationId xmlns:a16="http://schemas.microsoft.com/office/drawing/2014/main" id="{DDA1F69D-4FE8-19D4-4428-1CAE1C4C2E8A}"/>
                  </a:ext>
                </a:extLst>
              </p:cNvPr>
              <p:cNvSpPr>
                <a:spLocks/>
              </p:cNvSpPr>
              <p:nvPr/>
            </p:nvSpPr>
            <p:spPr bwMode="auto">
              <a:xfrm>
                <a:off x="6882" y="523"/>
                <a:ext cx="48" cy="183"/>
              </a:xfrm>
              <a:custGeom>
                <a:avLst/>
                <a:gdLst>
                  <a:gd name="T0" fmla="*/ 71 w 99"/>
                  <a:gd name="T1" fmla="*/ 198 h 380"/>
                  <a:gd name="T2" fmla="*/ 52 w 99"/>
                  <a:gd name="T3" fmla="*/ 346 h 380"/>
                  <a:gd name="T4" fmla="*/ 25 w 99"/>
                  <a:gd name="T5" fmla="*/ 377 h 380"/>
                  <a:gd name="T6" fmla="*/ 2 w 99"/>
                  <a:gd name="T7" fmla="*/ 344 h 380"/>
                  <a:gd name="T8" fmla="*/ 43 w 99"/>
                  <a:gd name="T9" fmla="*/ 34 h 380"/>
                  <a:gd name="T10" fmla="*/ 74 w 99"/>
                  <a:gd name="T11" fmla="*/ 3 h 380"/>
                  <a:gd name="T12" fmla="*/ 91 w 99"/>
                  <a:gd name="T13" fmla="*/ 45 h 380"/>
                  <a:gd name="T14" fmla="*/ 71 w 99"/>
                  <a:gd name="T15" fmla="*/ 198 h 3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380">
                    <a:moveTo>
                      <a:pt x="71" y="198"/>
                    </a:moveTo>
                    <a:cubicBezTo>
                      <a:pt x="65" y="247"/>
                      <a:pt x="58" y="296"/>
                      <a:pt x="52" y="346"/>
                    </a:cubicBezTo>
                    <a:cubicBezTo>
                      <a:pt x="50" y="360"/>
                      <a:pt x="50" y="380"/>
                      <a:pt x="25" y="377"/>
                    </a:cubicBezTo>
                    <a:cubicBezTo>
                      <a:pt x="5" y="375"/>
                      <a:pt x="0" y="361"/>
                      <a:pt x="2" y="344"/>
                    </a:cubicBezTo>
                    <a:cubicBezTo>
                      <a:pt x="15" y="241"/>
                      <a:pt x="29" y="137"/>
                      <a:pt x="43" y="34"/>
                    </a:cubicBezTo>
                    <a:cubicBezTo>
                      <a:pt x="45" y="19"/>
                      <a:pt x="50" y="0"/>
                      <a:pt x="74" y="3"/>
                    </a:cubicBezTo>
                    <a:cubicBezTo>
                      <a:pt x="99" y="9"/>
                      <a:pt x="94" y="28"/>
                      <a:pt x="91" y="45"/>
                    </a:cubicBezTo>
                    <a:cubicBezTo>
                      <a:pt x="84" y="97"/>
                      <a:pt x="78" y="146"/>
                      <a:pt x="71" y="198"/>
                    </a:cubicBezTo>
                    <a:close/>
                  </a:path>
                </a:pathLst>
              </a:custGeom>
              <a:solidFill>
                <a:srgbClr val="F7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Calibri"/>
                  <a:ea typeface="+mn-ea"/>
                  <a:cs typeface="+mn-cs"/>
                </a:endParaRPr>
              </a:p>
            </p:txBody>
          </p:sp>
          <p:sp>
            <p:nvSpPr>
              <p:cNvPr id="68" name="Freeform 32">
                <a:extLst>
                  <a:ext uri="{FF2B5EF4-FFF2-40B4-BE49-F238E27FC236}">
                    <a16:creationId xmlns:a16="http://schemas.microsoft.com/office/drawing/2014/main" id="{4DCA848C-6A98-A6AC-5D94-FBA1850B869A}"/>
                  </a:ext>
                </a:extLst>
              </p:cNvPr>
              <p:cNvSpPr>
                <a:spLocks/>
              </p:cNvSpPr>
              <p:nvPr/>
            </p:nvSpPr>
            <p:spPr bwMode="auto">
              <a:xfrm>
                <a:off x="7047" y="545"/>
                <a:ext cx="45" cy="183"/>
              </a:xfrm>
              <a:custGeom>
                <a:avLst/>
                <a:gdLst>
                  <a:gd name="T0" fmla="*/ 72 w 95"/>
                  <a:gd name="T1" fmla="*/ 195 h 380"/>
                  <a:gd name="T2" fmla="*/ 52 w 95"/>
                  <a:gd name="T3" fmla="*/ 348 h 380"/>
                  <a:gd name="T4" fmla="*/ 23 w 95"/>
                  <a:gd name="T5" fmla="*/ 377 h 380"/>
                  <a:gd name="T6" fmla="*/ 2 w 95"/>
                  <a:gd name="T7" fmla="*/ 344 h 380"/>
                  <a:gd name="T8" fmla="*/ 41 w 95"/>
                  <a:gd name="T9" fmla="*/ 29 h 380"/>
                  <a:gd name="T10" fmla="*/ 72 w 95"/>
                  <a:gd name="T11" fmla="*/ 3 h 380"/>
                  <a:gd name="T12" fmla="*/ 92 w 95"/>
                  <a:gd name="T13" fmla="*/ 40 h 380"/>
                  <a:gd name="T14" fmla="*/ 72 w 95"/>
                  <a:gd name="T15" fmla="*/ 195 h 3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380">
                    <a:moveTo>
                      <a:pt x="72" y="195"/>
                    </a:moveTo>
                    <a:cubicBezTo>
                      <a:pt x="65" y="245"/>
                      <a:pt x="59" y="297"/>
                      <a:pt x="52" y="348"/>
                    </a:cubicBezTo>
                    <a:cubicBezTo>
                      <a:pt x="50" y="365"/>
                      <a:pt x="43" y="380"/>
                      <a:pt x="23" y="377"/>
                    </a:cubicBezTo>
                    <a:cubicBezTo>
                      <a:pt x="3" y="374"/>
                      <a:pt x="0" y="359"/>
                      <a:pt x="2" y="344"/>
                    </a:cubicBezTo>
                    <a:cubicBezTo>
                      <a:pt x="14" y="238"/>
                      <a:pt x="27" y="135"/>
                      <a:pt x="41" y="29"/>
                    </a:cubicBezTo>
                    <a:cubicBezTo>
                      <a:pt x="43" y="14"/>
                      <a:pt x="53" y="0"/>
                      <a:pt x="72" y="3"/>
                    </a:cubicBezTo>
                    <a:cubicBezTo>
                      <a:pt x="92" y="8"/>
                      <a:pt x="95" y="23"/>
                      <a:pt x="92" y="40"/>
                    </a:cubicBezTo>
                    <a:cubicBezTo>
                      <a:pt x="86" y="92"/>
                      <a:pt x="79" y="144"/>
                      <a:pt x="72" y="195"/>
                    </a:cubicBezTo>
                    <a:close/>
                  </a:path>
                </a:pathLst>
              </a:custGeom>
              <a:solidFill>
                <a:srgbClr val="F9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Calibri"/>
                  <a:ea typeface="+mn-ea"/>
                  <a:cs typeface="+mn-cs"/>
                </a:endParaRPr>
              </a:p>
            </p:txBody>
          </p:sp>
          <p:sp>
            <p:nvSpPr>
              <p:cNvPr id="69" name="Freeform 33">
                <a:extLst>
                  <a:ext uri="{FF2B5EF4-FFF2-40B4-BE49-F238E27FC236}">
                    <a16:creationId xmlns:a16="http://schemas.microsoft.com/office/drawing/2014/main" id="{5B7E3F72-3E06-0E57-73B9-BBE855FA7460}"/>
                  </a:ext>
                </a:extLst>
              </p:cNvPr>
              <p:cNvSpPr>
                <a:spLocks/>
              </p:cNvSpPr>
              <p:nvPr/>
            </p:nvSpPr>
            <p:spPr bwMode="auto">
              <a:xfrm>
                <a:off x="6991" y="538"/>
                <a:ext cx="47" cy="182"/>
              </a:xfrm>
              <a:custGeom>
                <a:avLst/>
                <a:gdLst>
                  <a:gd name="T0" fmla="*/ 71 w 96"/>
                  <a:gd name="T1" fmla="*/ 195 h 380"/>
                  <a:gd name="T2" fmla="*/ 54 w 96"/>
                  <a:gd name="T3" fmla="*/ 348 h 380"/>
                  <a:gd name="T4" fmla="*/ 25 w 96"/>
                  <a:gd name="T5" fmla="*/ 377 h 380"/>
                  <a:gd name="T6" fmla="*/ 2 w 96"/>
                  <a:gd name="T7" fmla="*/ 341 h 380"/>
                  <a:gd name="T8" fmla="*/ 43 w 96"/>
                  <a:gd name="T9" fmla="*/ 31 h 380"/>
                  <a:gd name="T10" fmla="*/ 74 w 96"/>
                  <a:gd name="T11" fmla="*/ 5 h 380"/>
                  <a:gd name="T12" fmla="*/ 94 w 96"/>
                  <a:gd name="T13" fmla="*/ 43 h 380"/>
                  <a:gd name="T14" fmla="*/ 71 w 96"/>
                  <a:gd name="T15" fmla="*/ 195 h 3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380">
                    <a:moveTo>
                      <a:pt x="71" y="195"/>
                    </a:moveTo>
                    <a:cubicBezTo>
                      <a:pt x="65" y="245"/>
                      <a:pt x="58" y="296"/>
                      <a:pt x="54" y="348"/>
                    </a:cubicBezTo>
                    <a:cubicBezTo>
                      <a:pt x="51" y="366"/>
                      <a:pt x="44" y="380"/>
                      <a:pt x="25" y="377"/>
                    </a:cubicBezTo>
                    <a:cubicBezTo>
                      <a:pt x="3" y="374"/>
                      <a:pt x="0" y="359"/>
                      <a:pt x="2" y="341"/>
                    </a:cubicBezTo>
                    <a:cubicBezTo>
                      <a:pt x="13" y="238"/>
                      <a:pt x="29" y="135"/>
                      <a:pt x="43" y="31"/>
                    </a:cubicBezTo>
                    <a:cubicBezTo>
                      <a:pt x="45" y="14"/>
                      <a:pt x="54" y="0"/>
                      <a:pt x="74" y="5"/>
                    </a:cubicBezTo>
                    <a:cubicBezTo>
                      <a:pt x="96" y="8"/>
                      <a:pt x="96" y="26"/>
                      <a:pt x="94" y="43"/>
                    </a:cubicBezTo>
                    <a:cubicBezTo>
                      <a:pt x="85" y="92"/>
                      <a:pt x="78" y="144"/>
                      <a:pt x="71" y="195"/>
                    </a:cubicBezTo>
                    <a:close/>
                  </a:path>
                </a:pathLst>
              </a:custGeom>
              <a:solidFill>
                <a:srgbClr val="FD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Calibri"/>
                  <a:ea typeface="+mn-ea"/>
                  <a:cs typeface="+mn-cs"/>
                </a:endParaRPr>
              </a:p>
            </p:txBody>
          </p:sp>
          <p:sp>
            <p:nvSpPr>
              <p:cNvPr id="70" name="Freeform 34">
                <a:extLst>
                  <a:ext uri="{FF2B5EF4-FFF2-40B4-BE49-F238E27FC236}">
                    <a16:creationId xmlns:a16="http://schemas.microsoft.com/office/drawing/2014/main" id="{2CDA880F-5427-9921-4861-8A97929891AD}"/>
                  </a:ext>
                </a:extLst>
              </p:cNvPr>
              <p:cNvSpPr>
                <a:spLocks/>
              </p:cNvSpPr>
              <p:nvPr/>
            </p:nvSpPr>
            <p:spPr bwMode="auto">
              <a:xfrm>
                <a:off x="6828" y="516"/>
                <a:ext cx="47" cy="183"/>
              </a:xfrm>
              <a:custGeom>
                <a:avLst/>
                <a:gdLst>
                  <a:gd name="T0" fmla="*/ 71 w 98"/>
                  <a:gd name="T1" fmla="*/ 196 h 380"/>
                  <a:gd name="T2" fmla="*/ 51 w 98"/>
                  <a:gd name="T3" fmla="*/ 348 h 380"/>
                  <a:gd name="T4" fmla="*/ 22 w 98"/>
                  <a:gd name="T5" fmla="*/ 377 h 380"/>
                  <a:gd name="T6" fmla="*/ 7 w 98"/>
                  <a:gd name="T7" fmla="*/ 345 h 380"/>
                  <a:gd name="T8" fmla="*/ 47 w 98"/>
                  <a:gd name="T9" fmla="*/ 35 h 380"/>
                  <a:gd name="T10" fmla="*/ 76 w 98"/>
                  <a:gd name="T11" fmla="*/ 6 h 380"/>
                  <a:gd name="T12" fmla="*/ 91 w 98"/>
                  <a:gd name="T13" fmla="*/ 43 h 380"/>
                  <a:gd name="T14" fmla="*/ 71 w 98"/>
                  <a:gd name="T15" fmla="*/ 196 h 3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380">
                    <a:moveTo>
                      <a:pt x="71" y="196"/>
                    </a:moveTo>
                    <a:cubicBezTo>
                      <a:pt x="64" y="247"/>
                      <a:pt x="58" y="297"/>
                      <a:pt x="51" y="348"/>
                    </a:cubicBezTo>
                    <a:cubicBezTo>
                      <a:pt x="49" y="366"/>
                      <a:pt x="44" y="380"/>
                      <a:pt x="22" y="377"/>
                    </a:cubicBezTo>
                    <a:cubicBezTo>
                      <a:pt x="0" y="374"/>
                      <a:pt x="5" y="360"/>
                      <a:pt x="7" y="345"/>
                    </a:cubicBezTo>
                    <a:cubicBezTo>
                      <a:pt x="20" y="241"/>
                      <a:pt x="34" y="138"/>
                      <a:pt x="47" y="35"/>
                    </a:cubicBezTo>
                    <a:cubicBezTo>
                      <a:pt x="50" y="17"/>
                      <a:pt x="54" y="0"/>
                      <a:pt x="76" y="6"/>
                    </a:cubicBezTo>
                    <a:cubicBezTo>
                      <a:pt x="98" y="9"/>
                      <a:pt x="94" y="26"/>
                      <a:pt x="91" y="43"/>
                    </a:cubicBezTo>
                    <a:cubicBezTo>
                      <a:pt x="84" y="95"/>
                      <a:pt x="78" y="144"/>
                      <a:pt x="71" y="1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Calibri"/>
                  <a:ea typeface="+mn-ea"/>
                  <a:cs typeface="+mn-cs"/>
                </a:endParaRPr>
              </a:p>
            </p:txBody>
          </p:sp>
          <p:sp>
            <p:nvSpPr>
              <p:cNvPr id="71" name="Freeform 35">
                <a:extLst>
                  <a:ext uri="{FF2B5EF4-FFF2-40B4-BE49-F238E27FC236}">
                    <a16:creationId xmlns:a16="http://schemas.microsoft.com/office/drawing/2014/main" id="{656CCAF2-6E28-9CA4-FB72-BCEADF52B52D}"/>
                  </a:ext>
                </a:extLst>
              </p:cNvPr>
              <p:cNvSpPr>
                <a:spLocks/>
              </p:cNvSpPr>
              <p:nvPr/>
            </p:nvSpPr>
            <p:spPr bwMode="auto">
              <a:xfrm>
                <a:off x="6793" y="1233"/>
                <a:ext cx="187" cy="212"/>
              </a:xfrm>
              <a:custGeom>
                <a:avLst/>
                <a:gdLst>
                  <a:gd name="T0" fmla="*/ 138 w 389"/>
                  <a:gd name="T1" fmla="*/ 430 h 442"/>
                  <a:gd name="T2" fmla="*/ 136 w 389"/>
                  <a:gd name="T3" fmla="*/ 383 h 442"/>
                  <a:gd name="T4" fmla="*/ 126 w 389"/>
                  <a:gd name="T5" fmla="*/ 361 h 442"/>
                  <a:gd name="T6" fmla="*/ 112 w 389"/>
                  <a:gd name="T7" fmla="*/ 379 h 442"/>
                  <a:gd name="T8" fmla="*/ 86 w 389"/>
                  <a:gd name="T9" fmla="*/ 424 h 442"/>
                  <a:gd name="T10" fmla="*/ 48 w 389"/>
                  <a:gd name="T11" fmla="*/ 276 h 442"/>
                  <a:gd name="T12" fmla="*/ 102 w 389"/>
                  <a:gd name="T13" fmla="*/ 50 h 442"/>
                  <a:gd name="T14" fmla="*/ 333 w 389"/>
                  <a:gd name="T15" fmla="*/ 88 h 442"/>
                  <a:gd name="T16" fmla="*/ 318 w 389"/>
                  <a:gd name="T17" fmla="*/ 314 h 442"/>
                  <a:gd name="T18" fmla="*/ 256 w 389"/>
                  <a:gd name="T19" fmla="*/ 426 h 442"/>
                  <a:gd name="T20" fmla="*/ 241 w 389"/>
                  <a:gd name="T21" fmla="*/ 442 h 442"/>
                  <a:gd name="T22" fmla="*/ 235 w 389"/>
                  <a:gd name="T23" fmla="*/ 393 h 442"/>
                  <a:gd name="T24" fmla="*/ 227 w 389"/>
                  <a:gd name="T25" fmla="*/ 375 h 442"/>
                  <a:gd name="T26" fmla="*/ 208 w 389"/>
                  <a:gd name="T27" fmla="*/ 387 h 442"/>
                  <a:gd name="T28" fmla="*/ 187 w 389"/>
                  <a:gd name="T29" fmla="*/ 435 h 442"/>
                  <a:gd name="T30" fmla="*/ 183 w 389"/>
                  <a:gd name="T31" fmla="*/ 426 h 442"/>
                  <a:gd name="T32" fmla="*/ 178 w 389"/>
                  <a:gd name="T33" fmla="*/ 373 h 442"/>
                  <a:gd name="T34" fmla="*/ 157 w 389"/>
                  <a:gd name="T35" fmla="*/ 416 h 442"/>
                  <a:gd name="T36" fmla="*/ 138 w 389"/>
                  <a:gd name="T37" fmla="*/ 43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442">
                    <a:moveTo>
                      <a:pt x="138" y="430"/>
                    </a:moveTo>
                    <a:cubicBezTo>
                      <a:pt x="127" y="414"/>
                      <a:pt x="137" y="398"/>
                      <a:pt x="136" y="383"/>
                    </a:cubicBezTo>
                    <a:cubicBezTo>
                      <a:pt x="138" y="373"/>
                      <a:pt x="139" y="363"/>
                      <a:pt x="126" y="361"/>
                    </a:cubicBezTo>
                    <a:cubicBezTo>
                      <a:pt x="116" y="363"/>
                      <a:pt x="113" y="370"/>
                      <a:pt x="112" y="379"/>
                    </a:cubicBezTo>
                    <a:cubicBezTo>
                      <a:pt x="107" y="394"/>
                      <a:pt x="114" y="415"/>
                      <a:pt x="86" y="424"/>
                    </a:cubicBezTo>
                    <a:cubicBezTo>
                      <a:pt x="98" y="365"/>
                      <a:pt x="77" y="320"/>
                      <a:pt x="48" y="276"/>
                    </a:cubicBezTo>
                    <a:cubicBezTo>
                      <a:pt x="0" y="199"/>
                      <a:pt x="25" y="103"/>
                      <a:pt x="102" y="50"/>
                    </a:cubicBezTo>
                    <a:cubicBezTo>
                      <a:pt x="177" y="0"/>
                      <a:pt x="274" y="18"/>
                      <a:pt x="333" y="88"/>
                    </a:cubicBezTo>
                    <a:cubicBezTo>
                      <a:pt x="389" y="158"/>
                      <a:pt x="385" y="260"/>
                      <a:pt x="318" y="314"/>
                    </a:cubicBezTo>
                    <a:cubicBezTo>
                      <a:pt x="281" y="347"/>
                      <a:pt x="252" y="375"/>
                      <a:pt x="256" y="426"/>
                    </a:cubicBezTo>
                    <a:cubicBezTo>
                      <a:pt x="255" y="433"/>
                      <a:pt x="249" y="440"/>
                      <a:pt x="241" y="442"/>
                    </a:cubicBezTo>
                    <a:cubicBezTo>
                      <a:pt x="223" y="429"/>
                      <a:pt x="235" y="411"/>
                      <a:pt x="235" y="393"/>
                    </a:cubicBezTo>
                    <a:cubicBezTo>
                      <a:pt x="234" y="385"/>
                      <a:pt x="237" y="378"/>
                      <a:pt x="227" y="375"/>
                    </a:cubicBezTo>
                    <a:cubicBezTo>
                      <a:pt x="218" y="373"/>
                      <a:pt x="212" y="378"/>
                      <a:pt x="208" y="387"/>
                    </a:cubicBezTo>
                    <a:cubicBezTo>
                      <a:pt x="204" y="404"/>
                      <a:pt x="208" y="425"/>
                      <a:pt x="187" y="435"/>
                    </a:cubicBezTo>
                    <a:cubicBezTo>
                      <a:pt x="185" y="432"/>
                      <a:pt x="183" y="429"/>
                      <a:pt x="183" y="426"/>
                    </a:cubicBezTo>
                    <a:cubicBezTo>
                      <a:pt x="180" y="409"/>
                      <a:pt x="202" y="379"/>
                      <a:pt x="178" y="373"/>
                    </a:cubicBezTo>
                    <a:cubicBezTo>
                      <a:pt x="148" y="367"/>
                      <a:pt x="166" y="402"/>
                      <a:pt x="157" y="416"/>
                    </a:cubicBezTo>
                    <a:cubicBezTo>
                      <a:pt x="151" y="422"/>
                      <a:pt x="150" y="430"/>
                      <a:pt x="138" y="430"/>
                    </a:cubicBezTo>
                    <a:close/>
                  </a:path>
                </a:pathLst>
              </a:custGeom>
              <a:solidFill>
                <a:schemeClr val="bg1"/>
              </a:solidFill>
              <a:ln w="57150">
                <a:solidFill>
                  <a:srgbClr val="000000"/>
                </a:solidFill>
                <a:round/>
                <a:headEnd/>
                <a:tailEnd/>
              </a:ln>
            </p:spPr>
            <p:txBody>
              <a:bodyPr vert="horz" wrap="square" lIns="51435" tIns="25718" rIns="51435" bIns="25718"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Calibri"/>
                  <a:ea typeface="+mn-ea"/>
                  <a:cs typeface="+mn-cs"/>
                </a:endParaRPr>
              </a:p>
            </p:txBody>
          </p:sp>
          <p:sp>
            <p:nvSpPr>
              <p:cNvPr id="72" name="Freeform 36">
                <a:extLst>
                  <a:ext uri="{FF2B5EF4-FFF2-40B4-BE49-F238E27FC236}">
                    <a16:creationId xmlns:a16="http://schemas.microsoft.com/office/drawing/2014/main" id="{6592EC14-52CA-EB77-C417-A4708EA198C6}"/>
                  </a:ext>
                </a:extLst>
              </p:cNvPr>
              <p:cNvSpPr>
                <a:spLocks/>
              </p:cNvSpPr>
              <p:nvPr/>
            </p:nvSpPr>
            <p:spPr bwMode="auto">
              <a:xfrm>
                <a:off x="6736" y="1399"/>
                <a:ext cx="259" cy="169"/>
              </a:xfrm>
              <a:custGeom>
                <a:avLst/>
                <a:gdLst>
                  <a:gd name="T0" fmla="*/ 345 w 538"/>
                  <a:gd name="T1" fmla="*/ 190 h 352"/>
                  <a:gd name="T2" fmla="*/ 415 w 538"/>
                  <a:gd name="T3" fmla="*/ 229 h 352"/>
                  <a:gd name="T4" fmla="*/ 472 w 538"/>
                  <a:gd name="T5" fmla="*/ 234 h 352"/>
                  <a:gd name="T6" fmla="*/ 513 w 538"/>
                  <a:gd name="T7" fmla="*/ 242 h 352"/>
                  <a:gd name="T8" fmla="*/ 512 w 538"/>
                  <a:gd name="T9" fmla="*/ 287 h 352"/>
                  <a:gd name="T10" fmla="*/ 489 w 538"/>
                  <a:gd name="T11" fmla="*/ 329 h 352"/>
                  <a:gd name="T12" fmla="*/ 454 w 538"/>
                  <a:gd name="T13" fmla="*/ 350 h 352"/>
                  <a:gd name="T14" fmla="*/ 425 w 538"/>
                  <a:gd name="T15" fmla="*/ 323 h 352"/>
                  <a:gd name="T16" fmla="*/ 371 w 538"/>
                  <a:gd name="T17" fmla="*/ 258 h 352"/>
                  <a:gd name="T18" fmla="*/ 364 w 538"/>
                  <a:gd name="T19" fmla="*/ 255 h 352"/>
                  <a:gd name="T20" fmla="*/ 117 w 538"/>
                  <a:gd name="T21" fmla="*/ 240 h 352"/>
                  <a:gd name="T22" fmla="*/ 93 w 538"/>
                  <a:gd name="T23" fmla="*/ 272 h 352"/>
                  <a:gd name="T24" fmla="*/ 57 w 538"/>
                  <a:gd name="T25" fmla="*/ 297 h 352"/>
                  <a:gd name="T26" fmla="*/ 24 w 538"/>
                  <a:gd name="T27" fmla="*/ 266 h 352"/>
                  <a:gd name="T28" fmla="*/ 22 w 538"/>
                  <a:gd name="T29" fmla="*/ 240 h 352"/>
                  <a:gd name="T30" fmla="*/ 23 w 538"/>
                  <a:gd name="T31" fmla="*/ 180 h 352"/>
                  <a:gd name="T32" fmla="*/ 79 w 538"/>
                  <a:gd name="T33" fmla="*/ 193 h 352"/>
                  <a:gd name="T34" fmla="*/ 103 w 538"/>
                  <a:gd name="T35" fmla="*/ 196 h 352"/>
                  <a:gd name="T36" fmla="*/ 207 w 538"/>
                  <a:gd name="T37" fmla="*/ 169 h 352"/>
                  <a:gd name="T38" fmla="*/ 114 w 538"/>
                  <a:gd name="T39" fmla="*/ 114 h 352"/>
                  <a:gd name="T40" fmla="*/ 78 w 538"/>
                  <a:gd name="T41" fmla="*/ 117 h 352"/>
                  <a:gd name="T42" fmla="*/ 32 w 538"/>
                  <a:gd name="T43" fmla="*/ 106 h 352"/>
                  <a:gd name="T44" fmla="*/ 36 w 538"/>
                  <a:gd name="T45" fmla="*/ 62 h 352"/>
                  <a:gd name="T46" fmla="*/ 48 w 538"/>
                  <a:gd name="T47" fmla="*/ 41 h 352"/>
                  <a:gd name="T48" fmla="*/ 93 w 538"/>
                  <a:gd name="T49" fmla="*/ 4 h 352"/>
                  <a:gd name="T50" fmla="*/ 125 w 538"/>
                  <a:gd name="T51" fmla="*/ 51 h 352"/>
                  <a:gd name="T52" fmla="*/ 132 w 538"/>
                  <a:gd name="T53" fmla="*/ 69 h 352"/>
                  <a:gd name="T54" fmla="*/ 355 w 538"/>
                  <a:gd name="T55" fmla="*/ 131 h 352"/>
                  <a:gd name="T56" fmla="*/ 407 w 538"/>
                  <a:gd name="T57" fmla="*/ 118 h 352"/>
                  <a:gd name="T58" fmla="*/ 457 w 538"/>
                  <a:gd name="T59" fmla="*/ 79 h 352"/>
                  <a:gd name="T60" fmla="*/ 492 w 538"/>
                  <a:gd name="T61" fmla="*/ 59 h 352"/>
                  <a:gd name="T62" fmla="*/ 516 w 538"/>
                  <a:gd name="T63" fmla="*/ 85 h 352"/>
                  <a:gd name="T64" fmla="*/ 534 w 538"/>
                  <a:gd name="T65" fmla="*/ 140 h 352"/>
                  <a:gd name="T66" fmla="*/ 492 w 538"/>
                  <a:gd name="T67" fmla="*/ 177 h 352"/>
                  <a:gd name="T68" fmla="*/ 345 w 538"/>
                  <a:gd name="T69" fmla="*/ 19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8" h="352">
                    <a:moveTo>
                      <a:pt x="345" y="190"/>
                    </a:moveTo>
                    <a:cubicBezTo>
                      <a:pt x="368" y="203"/>
                      <a:pt x="391" y="216"/>
                      <a:pt x="415" y="229"/>
                    </a:cubicBezTo>
                    <a:cubicBezTo>
                      <a:pt x="433" y="242"/>
                      <a:pt x="450" y="246"/>
                      <a:pt x="472" y="234"/>
                    </a:cubicBezTo>
                    <a:cubicBezTo>
                      <a:pt x="485" y="226"/>
                      <a:pt x="502" y="228"/>
                      <a:pt x="513" y="242"/>
                    </a:cubicBezTo>
                    <a:cubicBezTo>
                      <a:pt x="523" y="259"/>
                      <a:pt x="524" y="274"/>
                      <a:pt x="512" y="287"/>
                    </a:cubicBezTo>
                    <a:cubicBezTo>
                      <a:pt x="500" y="301"/>
                      <a:pt x="493" y="315"/>
                      <a:pt x="489" y="329"/>
                    </a:cubicBezTo>
                    <a:cubicBezTo>
                      <a:pt x="482" y="343"/>
                      <a:pt x="471" y="352"/>
                      <a:pt x="454" y="350"/>
                    </a:cubicBezTo>
                    <a:cubicBezTo>
                      <a:pt x="437" y="347"/>
                      <a:pt x="423" y="338"/>
                      <a:pt x="425" y="323"/>
                    </a:cubicBezTo>
                    <a:cubicBezTo>
                      <a:pt x="422" y="285"/>
                      <a:pt x="396" y="274"/>
                      <a:pt x="371" y="258"/>
                    </a:cubicBezTo>
                    <a:cubicBezTo>
                      <a:pt x="368" y="258"/>
                      <a:pt x="366" y="258"/>
                      <a:pt x="364" y="255"/>
                    </a:cubicBezTo>
                    <a:cubicBezTo>
                      <a:pt x="285" y="187"/>
                      <a:pt x="203" y="216"/>
                      <a:pt x="117" y="240"/>
                    </a:cubicBezTo>
                    <a:cubicBezTo>
                      <a:pt x="102" y="246"/>
                      <a:pt x="98" y="258"/>
                      <a:pt x="93" y="272"/>
                    </a:cubicBezTo>
                    <a:cubicBezTo>
                      <a:pt x="86" y="289"/>
                      <a:pt x="74" y="300"/>
                      <a:pt x="57" y="297"/>
                    </a:cubicBezTo>
                    <a:cubicBezTo>
                      <a:pt x="37" y="297"/>
                      <a:pt x="29" y="284"/>
                      <a:pt x="24" y="266"/>
                    </a:cubicBezTo>
                    <a:cubicBezTo>
                      <a:pt x="22" y="258"/>
                      <a:pt x="24" y="248"/>
                      <a:pt x="22" y="240"/>
                    </a:cubicBezTo>
                    <a:cubicBezTo>
                      <a:pt x="15" y="219"/>
                      <a:pt x="0" y="200"/>
                      <a:pt x="23" y="180"/>
                    </a:cubicBezTo>
                    <a:cubicBezTo>
                      <a:pt x="48" y="161"/>
                      <a:pt x="63" y="178"/>
                      <a:pt x="79" y="193"/>
                    </a:cubicBezTo>
                    <a:cubicBezTo>
                      <a:pt x="87" y="201"/>
                      <a:pt x="95" y="197"/>
                      <a:pt x="103" y="196"/>
                    </a:cubicBezTo>
                    <a:cubicBezTo>
                      <a:pt x="137" y="188"/>
                      <a:pt x="168" y="179"/>
                      <a:pt x="207" y="169"/>
                    </a:cubicBezTo>
                    <a:cubicBezTo>
                      <a:pt x="172" y="147"/>
                      <a:pt x="144" y="131"/>
                      <a:pt x="114" y="114"/>
                    </a:cubicBezTo>
                    <a:cubicBezTo>
                      <a:pt x="100" y="105"/>
                      <a:pt x="91" y="114"/>
                      <a:pt x="78" y="117"/>
                    </a:cubicBezTo>
                    <a:cubicBezTo>
                      <a:pt x="60" y="125"/>
                      <a:pt x="45" y="125"/>
                      <a:pt x="32" y="106"/>
                    </a:cubicBezTo>
                    <a:cubicBezTo>
                      <a:pt x="22" y="90"/>
                      <a:pt x="23" y="78"/>
                      <a:pt x="36" y="62"/>
                    </a:cubicBezTo>
                    <a:cubicBezTo>
                      <a:pt x="41" y="55"/>
                      <a:pt x="47" y="48"/>
                      <a:pt x="48" y="41"/>
                    </a:cubicBezTo>
                    <a:cubicBezTo>
                      <a:pt x="56" y="19"/>
                      <a:pt x="66" y="0"/>
                      <a:pt x="93" y="4"/>
                    </a:cubicBezTo>
                    <a:cubicBezTo>
                      <a:pt x="118" y="7"/>
                      <a:pt x="125" y="26"/>
                      <a:pt x="125" y="51"/>
                    </a:cubicBezTo>
                    <a:cubicBezTo>
                      <a:pt x="124" y="56"/>
                      <a:pt x="128" y="66"/>
                      <a:pt x="132" y="69"/>
                    </a:cubicBezTo>
                    <a:cubicBezTo>
                      <a:pt x="203" y="104"/>
                      <a:pt x="264" y="169"/>
                      <a:pt x="355" y="131"/>
                    </a:cubicBezTo>
                    <a:cubicBezTo>
                      <a:pt x="370" y="126"/>
                      <a:pt x="389" y="121"/>
                      <a:pt x="407" y="118"/>
                    </a:cubicBezTo>
                    <a:cubicBezTo>
                      <a:pt x="430" y="113"/>
                      <a:pt x="448" y="106"/>
                      <a:pt x="457" y="79"/>
                    </a:cubicBezTo>
                    <a:cubicBezTo>
                      <a:pt x="461" y="65"/>
                      <a:pt x="472" y="56"/>
                      <a:pt x="492" y="59"/>
                    </a:cubicBezTo>
                    <a:cubicBezTo>
                      <a:pt x="507" y="61"/>
                      <a:pt x="513" y="72"/>
                      <a:pt x="516" y="85"/>
                    </a:cubicBezTo>
                    <a:cubicBezTo>
                      <a:pt x="521" y="103"/>
                      <a:pt x="529" y="121"/>
                      <a:pt x="534" y="140"/>
                    </a:cubicBezTo>
                    <a:cubicBezTo>
                      <a:pt x="538" y="165"/>
                      <a:pt x="512" y="192"/>
                      <a:pt x="492" y="177"/>
                    </a:cubicBezTo>
                    <a:cubicBezTo>
                      <a:pt x="437" y="134"/>
                      <a:pt x="393" y="181"/>
                      <a:pt x="345" y="190"/>
                    </a:cubicBezTo>
                    <a:close/>
                  </a:path>
                </a:pathLst>
              </a:custGeom>
              <a:solidFill>
                <a:schemeClr val="bg1"/>
              </a:solidFill>
              <a:ln w="57150">
                <a:solidFill>
                  <a:srgbClr val="000000"/>
                </a:solidFill>
                <a:round/>
                <a:headEnd/>
                <a:tailEnd/>
              </a:ln>
            </p:spPr>
            <p:txBody>
              <a:bodyPr vert="horz" wrap="square" lIns="51435" tIns="25718" rIns="51435" bIns="25718"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Calibri"/>
                  <a:ea typeface="+mn-ea"/>
                  <a:cs typeface="+mn-cs"/>
                </a:endParaRPr>
              </a:p>
            </p:txBody>
          </p:sp>
          <p:sp>
            <p:nvSpPr>
              <p:cNvPr id="73" name="Freeform 37">
                <a:extLst>
                  <a:ext uri="{FF2B5EF4-FFF2-40B4-BE49-F238E27FC236}">
                    <a16:creationId xmlns:a16="http://schemas.microsoft.com/office/drawing/2014/main" id="{10A8D013-0324-0DCA-8246-09E47A7D3E8F}"/>
                  </a:ext>
                </a:extLst>
              </p:cNvPr>
              <p:cNvSpPr>
                <a:spLocks/>
              </p:cNvSpPr>
              <p:nvPr/>
            </p:nvSpPr>
            <p:spPr bwMode="auto">
              <a:xfrm>
                <a:off x="6891" y="1329"/>
                <a:ext cx="49" cy="46"/>
              </a:xfrm>
              <a:custGeom>
                <a:avLst/>
                <a:gdLst>
                  <a:gd name="T0" fmla="*/ 44 w 103"/>
                  <a:gd name="T1" fmla="*/ 95 h 96"/>
                  <a:gd name="T2" fmla="*/ 6 w 103"/>
                  <a:gd name="T3" fmla="*/ 42 h 96"/>
                  <a:gd name="T4" fmla="*/ 59 w 103"/>
                  <a:gd name="T5" fmla="*/ 4 h 96"/>
                  <a:gd name="T6" fmla="*/ 99 w 103"/>
                  <a:gd name="T7" fmla="*/ 59 h 96"/>
                  <a:gd name="T8" fmla="*/ 44 w 103"/>
                  <a:gd name="T9" fmla="*/ 95 h 96"/>
                </a:gdLst>
                <a:ahLst/>
                <a:cxnLst>
                  <a:cxn ang="0">
                    <a:pos x="T0" y="T1"/>
                  </a:cxn>
                  <a:cxn ang="0">
                    <a:pos x="T2" y="T3"/>
                  </a:cxn>
                  <a:cxn ang="0">
                    <a:pos x="T4" y="T5"/>
                  </a:cxn>
                  <a:cxn ang="0">
                    <a:pos x="T6" y="T7"/>
                  </a:cxn>
                  <a:cxn ang="0">
                    <a:pos x="T8" y="T9"/>
                  </a:cxn>
                </a:cxnLst>
                <a:rect l="0" t="0" r="r" b="b"/>
                <a:pathLst>
                  <a:path w="103" h="96">
                    <a:moveTo>
                      <a:pt x="44" y="95"/>
                    </a:moveTo>
                    <a:cubicBezTo>
                      <a:pt x="15" y="88"/>
                      <a:pt x="0" y="71"/>
                      <a:pt x="6" y="42"/>
                    </a:cubicBezTo>
                    <a:cubicBezTo>
                      <a:pt x="10" y="12"/>
                      <a:pt x="29" y="0"/>
                      <a:pt x="59" y="4"/>
                    </a:cubicBezTo>
                    <a:cubicBezTo>
                      <a:pt x="88" y="8"/>
                      <a:pt x="103" y="30"/>
                      <a:pt x="99" y="59"/>
                    </a:cubicBezTo>
                    <a:cubicBezTo>
                      <a:pt x="95" y="89"/>
                      <a:pt x="71" y="96"/>
                      <a:pt x="44" y="95"/>
                    </a:cubicBezTo>
                    <a:close/>
                  </a:path>
                </a:pathLst>
              </a:custGeom>
              <a:solidFill>
                <a:srgbClr val="662D91"/>
              </a:solidFill>
              <a:ln w="57150">
                <a:solidFill>
                  <a:srgbClr val="000000"/>
                </a:solidFill>
                <a:round/>
                <a:headEnd/>
                <a:tailEnd/>
              </a:ln>
            </p:spPr>
            <p:txBody>
              <a:bodyPr vert="horz" wrap="square" lIns="51435" tIns="25718" rIns="51435" bIns="25718"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Calibri"/>
                  <a:ea typeface="+mn-ea"/>
                  <a:cs typeface="+mn-cs"/>
                </a:endParaRPr>
              </a:p>
            </p:txBody>
          </p:sp>
          <p:sp>
            <p:nvSpPr>
              <p:cNvPr id="74" name="Freeform 38">
                <a:extLst>
                  <a:ext uri="{FF2B5EF4-FFF2-40B4-BE49-F238E27FC236}">
                    <a16:creationId xmlns:a16="http://schemas.microsoft.com/office/drawing/2014/main" id="{6AEBD89E-0BE7-5D2F-EABD-43D09FBBB9A9}"/>
                  </a:ext>
                </a:extLst>
              </p:cNvPr>
              <p:cNvSpPr>
                <a:spLocks/>
              </p:cNvSpPr>
              <p:nvPr/>
            </p:nvSpPr>
            <p:spPr bwMode="auto">
              <a:xfrm>
                <a:off x="6829" y="1321"/>
                <a:ext cx="47" cy="46"/>
              </a:xfrm>
              <a:custGeom>
                <a:avLst/>
                <a:gdLst>
                  <a:gd name="T0" fmla="*/ 98 w 99"/>
                  <a:gd name="T1" fmla="*/ 52 h 96"/>
                  <a:gd name="T2" fmla="*/ 47 w 99"/>
                  <a:gd name="T3" fmla="*/ 95 h 96"/>
                  <a:gd name="T4" fmla="*/ 4 w 99"/>
                  <a:gd name="T5" fmla="*/ 44 h 96"/>
                  <a:gd name="T6" fmla="*/ 57 w 99"/>
                  <a:gd name="T7" fmla="*/ 4 h 96"/>
                  <a:gd name="T8" fmla="*/ 98 w 99"/>
                  <a:gd name="T9" fmla="*/ 52 h 96"/>
                </a:gdLst>
                <a:ahLst/>
                <a:cxnLst>
                  <a:cxn ang="0">
                    <a:pos x="T0" y="T1"/>
                  </a:cxn>
                  <a:cxn ang="0">
                    <a:pos x="T2" y="T3"/>
                  </a:cxn>
                  <a:cxn ang="0">
                    <a:pos x="T4" y="T5"/>
                  </a:cxn>
                  <a:cxn ang="0">
                    <a:pos x="T6" y="T7"/>
                  </a:cxn>
                  <a:cxn ang="0">
                    <a:pos x="T8" y="T9"/>
                  </a:cxn>
                </a:cxnLst>
                <a:rect l="0" t="0" r="r" b="b"/>
                <a:pathLst>
                  <a:path w="99" h="96">
                    <a:moveTo>
                      <a:pt x="98" y="52"/>
                    </a:moveTo>
                    <a:cubicBezTo>
                      <a:pt x="94" y="86"/>
                      <a:pt x="75" y="96"/>
                      <a:pt x="47" y="95"/>
                    </a:cubicBezTo>
                    <a:cubicBezTo>
                      <a:pt x="15" y="93"/>
                      <a:pt x="0" y="71"/>
                      <a:pt x="4" y="44"/>
                    </a:cubicBezTo>
                    <a:cubicBezTo>
                      <a:pt x="8" y="17"/>
                      <a:pt x="25" y="0"/>
                      <a:pt x="57" y="4"/>
                    </a:cubicBezTo>
                    <a:cubicBezTo>
                      <a:pt x="87" y="8"/>
                      <a:pt x="99" y="24"/>
                      <a:pt x="98" y="52"/>
                    </a:cubicBezTo>
                    <a:close/>
                  </a:path>
                </a:pathLst>
              </a:custGeom>
              <a:solidFill>
                <a:srgbClr val="662D91"/>
              </a:solidFill>
              <a:ln w="57150">
                <a:solidFill>
                  <a:srgbClr val="000000"/>
                </a:solidFill>
                <a:round/>
                <a:headEnd/>
                <a:tailEnd/>
              </a:ln>
            </p:spPr>
            <p:txBody>
              <a:bodyPr vert="horz" wrap="square" lIns="51435" tIns="25718" rIns="51435" bIns="25718"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Calibri"/>
                  <a:ea typeface="+mn-ea"/>
                  <a:cs typeface="+mn-cs"/>
                </a:endParaRPr>
              </a:p>
            </p:txBody>
          </p:sp>
          <p:sp>
            <p:nvSpPr>
              <p:cNvPr id="75" name="Freeform 39">
                <a:extLst>
                  <a:ext uri="{FF2B5EF4-FFF2-40B4-BE49-F238E27FC236}">
                    <a16:creationId xmlns:a16="http://schemas.microsoft.com/office/drawing/2014/main" id="{D4695C2A-BF4A-FD4F-A5C6-15ED53F14E4C}"/>
                  </a:ext>
                </a:extLst>
              </p:cNvPr>
              <p:cNvSpPr>
                <a:spLocks/>
              </p:cNvSpPr>
              <p:nvPr/>
            </p:nvSpPr>
            <p:spPr bwMode="auto">
              <a:xfrm>
                <a:off x="6862" y="1369"/>
                <a:ext cx="34" cy="30"/>
              </a:xfrm>
              <a:custGeom>
                <a:avLst/>
                <a:gdLst>
                  <a:gd name="T0" fmla="*/ 0 w 71"/>
                  <a:gd name="T1" fmla="*/ 51 h 63"/>
                  <a:gd name="T2" fmla="*/ 47 w 71"/>
                  <a:gd name="T3" fmla="*/ 0 h 63"/>
                  <a:gd name="T4" fmla="*/ 71 w 71"/>
                  <a:gd name="T5" fmla="*/ 58 h 63"/>
                  <a:gd name="T6" fmla="*/ 0 w 71"/>
                  <a:gd name="T7" fmla="*/ 51 h 63"/>
                </a:gdLst>
                <a:ahLst/>
                <a:cxnLst>
                  <a:cxn ang="0">
                    <a:pos x="T0" y="T1"/>
                  </a:cxn>
                  <a:cxn ang="0">
                    <a:pos x="T2" y="T3"/>
                  </a:cxn>
                  <a:cxn ang="0">
                    <a:pos x="T4" y="T5"/>
                  </a:cxn>
                  <a:cxn ang="0">
                    <a:pos x="T6" y="T7"/>
                  </a:cxn>
                </a:cxnLst>
                <a:rect l="0" t="0" r="r" b="b"/>
                <a:pathLst>
                  <a:path w="71" h="63">
                    <a:moveTo>
                      <a:pt x="0" y="51"/>
                    </a:moveTo>
                    <a:cubicBezTo>
                      <a:pt x="17" y="31"/>
                      <a:pt x="25" y="12"/>
                      <a:pt x="47" y="0"/>
                    </a:cubicBezTo>
                    <a:cubicBezTo>
                      <a:pt x="54" y="19"/>
                      <a:pt x="62" y="37"/>
                      <a:pt x="71" y="58"/>
                    </a:cubicBezTo>
                    <a:cubicBezTo>
                      <a:pt x="46" y="63"/>
                      <a:pt x="27" y="58"/>
                      <a:pt x="0" y="51"/>
                    </a:cubicBezTo>
                    <a:close/>
                  </a:path>
                </a:pathLst>
              </a:custGeom>
              <a:solidFill>
                <a:srgbClr val="662D91"/>
              </a:solidFill>
              <a:ln w="57150">
                <a:solidFill>
                  <a:srgbClr val="000000"/>
                </a:solidFill>
                <a:round/>
                <a:headEnd/>
                <a:tailEnd/>
              </a:ln>
            </p:spPr>
            <p:txBody>
              <a:bodyPr vert="horz" wrap="square" lIns="51435" tIns="25718" rIns="51435" bIns="25718"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Calibri"/>
                  <a:ea typeface="+mn-ea"/>
                  <a:cs typeface="+mn-cs"/>
                </a:endParaRPr>
              </a:p>
            </p:txBody>
          </p:sp>
        </p:grpSp>
        <p:sp>
          <p:nvSpPr>
            <p:cNvPr id="61" name="TextBox 60">
              <a:extLst>
                <a:ext uri="{FF2B5EF4-FFF2-40B4-BE49-F238E27FC236}">
                  <a16:creationId xmlns:a16="http://schemas.microsoft.com/office/drawing/2014/main" id="{84306138-EC17-2EA4-2F41-01014E78E9AD}"/>
                </a:ext>
              </a:extLst>
            </p:cNvPr>
            <p:cNvSpPr txBox="1"/>
            <p:nvPr/>
          </p:nvSpPr>
          <p:spPr>
            <a:xfrm rot="21426655">
              <a:off x="3527857" y="2421963"/>
              <a:ext cx="4721472" cy="3128076"/>
            </a:xfrm>
            <a:prstGeom prst="rect">
              <a:avLst/>
            </a:prstGeom>
            <a:noFill/>
          </p:spPr>
          <p:txBody>
            <a:bodyPr wrap="none" rtlCol="0">
              <a:prstTxWarp prst="textArchUp">
                <a:avLst/>
              </a:prstTxWarp>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FFFF"/>
                  </a:solidFill>
                  <a:effectLst>
                    <a:glow rad="101600">
                      <a:srgbClr val="FFFFFF">
                        <a:alpha val="60000"/>
                      </a:srgbClr>
                    </a:glow>
                  </a:effectLst>
                  <a:uLnTx/>
                  <a:uFillTx/>
                  <a:latin typeface="Futura PT Bold Italic" panose="020B0902020204090203" pitchFamily="34" charset="0"/>
                  <a:ea typeface="+mn-ea"/>
                  <a:cs typeface="+mn-cs"/>
                </a:rPr>
                <a:t>Preventing a</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FFFF"/>
                  </a:solidFill>
                  <a:effectLst>
                    <a:glow rad="101600">
                      <a:srgbClr val="FFFFFF">
                        <a:alpha val="60000"/>
                      </a:srgbClr>
                    </a:glow>
                  </a:effectLst>
                  <a:uLnTx/>
                  <a:uFillTx/>
                  <a:latin typeface="Futura PT Bold Italic" panose="020B0902020204090203" pitchFamily="34" charset="0"/>
                  <a:ea typeface="+mn-ea"/>
                  <a:cs typeface="+mn-cs"/>
                </a:rPr>
                <a:t>Whole New Generation</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FFFF"/>
                  </a:solidFill>
                  <a:effectLst>
                    <a:glow rad="101600">
                      <a:srgbClr val="FFFFFF">
                        <a:alpha val="60000"/>
                      </a:srgbClr>
                    </a:glow>
                  </a:effectLst>
                  <a:uLnTx/>
                  <a:uFillTx/>
                  <a:latin typeface="Futura PT Bold Italic" panose="020B0902020204090203" pitchFamily="34" charset="0"/>
                  <a:ea typeface="+mn-ea"/>
                  <a:cs typeface="+mn-cs"/>
                </a:rPr>
                <a:t>From Nicotine Addiction</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Calibri"/>
                <a:ea typeface="+mn-ea"/>
                <a:cs typeface="+mn-cs"/>
              </a:endParaRPr>
            </a:p>
          </p:txBody>
        </p:sp>
      </p:grpSp>
      <p:pic>
        <p:nvPicPr>
          <p:cNvPr id="49" name="Picture 48" descr="A red heart with black background&#10;&#10;Description automatically generated">
            <a:extLst>
              <a:ext uri="{FF2B5EF4-FFF2-40B4-BE49-F238E27FC236}">
                <a16:creationId xmlns:a16="http://schemas.microsoft.com/office/drawing/2014/main" id="{241DB7D5-D20B-D8A7-DDEF-8222D2A8E47E}"/>
              </a:ext>
            </a:extLst>
          </p:cNvPr>
          <p:cNvPicPr>
            <a:picLocks noChangeAspect="1"/>
          </p:cNvPicPr>
          <p:nvPr/>
        </p:nvPicPr>
        <p:blipFill rotWithShape="1">
          <a:blip r:embed="rId3"/>
          <a:srcRect l="9545" t="14341" r="9716" b="14341"/>
          <a:stretch/>
        </p:blipFill>
        <p:spPr>
          <a:xfrm rot="1268890">
            <a:off x="7628188" y="3442144"/>
            <a:ext cx="289288" cy="255534"/>
          </a:xfrm>
          <a:prstGeom prst="rect">
            <a:avLst/>
          </a:prstGeom>
        </p:spPr>
      </p:pic>
      <p:pic>
        <p:nvPicPr>
          <p:cNvPr id="53" name="Picture 52" descr="A red heart with black background&#10;&#10;Description automatically generated">
            <a:extLst>
              <a:ext uri="{FF2B5EF4-FFF2-40B4-BE49-F238E27FC236}">
                <a16:creationId xmlns:a16="http://schemas.microsoft.com/office/drawing/2014/main" id="{37B75524-4A55-E29F-0C6B-966C3949C1D2}"/>
              </a:ext>
            </a:extLst>
          </p:cNvPr>
          <p:cNvPicPr>
            <a:picLocks noChangeAspect="1"/>
          </p:cNvPicPr>
          <p:nvPr/>
        </p:nvPicPr>
        <p:blipFill rotWithShape="1">
          <a:blip r:embed="rId3"/>
          <a:srcRect l="9545" t="14341" r="9716" b="14341"/>
          <a:stretch/>
        </p:blipFill>
        <p:spPr>
          <a:xfrm rot="2230134">
            <a:off x="7799887" y="3939789"/>
            <a:ext cx="307889" cy="271964"/>
          </a:xfrm>
          <a:prstGeom prst="rect">
            <a:avLst/>
          </a:prstGeom>
        </p:spPr>
      </p:pic>
      <p:pic>
        <p:nvPicPr>
          <p:cNvPr id="54" name="Picture 53" descr="A red heart with black background&#10;&#10;Description automatically generated">
            <a:extLst>
              <a:ext uri="{FF2B5EF4-FFF2-40B4-BE49-F238E27FC236}">
                <a16:creationId xmlns:a16="http://schemas.microsoft.com/office/drawing/2014/main" id="{A9C37CFC-16D9-40B5-13BE-9D0B4CBD72D0}"/>
              </a:ext>
            </a:extLst>
          </p:cNvPr>
          <p:cNvPicPr>
            <a:picLocks noChangeAspect="1"/>
          </p:cNvPicPr>
          <p:nvPr/>
        </p:nvPicPr>
        <p:blipFill rotWithShape="1">
          <a:blip r:embed="rId3"/>
          <a:srcRect l="9545" t="14341" r="9716" b="14341"/>
          <a:stretch/>
        </p:blipFill>
        <p:spPr>
          <a:xfrm rot="20261074">
            <a:off x="8695072" y="3390353"/>
            <a:ext cx="307889" cy="271964"/>
          </a:xfrm>
          <a:prstGeom prst="rect">
            <a:avLst/>
          </a:prstGeom>
        </p:spPr>
      </p:pic>
      <p:pic>
        <p:nvPicPr>
          <p:cNvPr id="50" name="Picture 49" descr="A red heart with black background&#10;&#10;Description automatically generated">
            <a:extLst>
              <a:ext uri="{FF2B5EF4-FFF2-40B4-BE49-F238E27FC236}">
                <a16:creationId xmlns:a16="http://schemas.microsoft.com/office/drawing/2014/main" id="{B36C508E-DC51-F82B-E02D-032E592007A5}"/>
              </a:ext>
            </a:extLst>
          </p:cNvPr>
          <p:cNvPicPr>
            <a:picLocks noChangeAspect="1"/>
          </p:cNvPicPr>
          <p:nvPr/>
        </p:nvPicPr>
        <p:blipFill rotWithShape="1">
          <a:blip r:embed="rId3"/>
          <a:srcRect l="9545" t="14341" r="9716" b="14341"/>
          <a:stretch/>
        </p:blipFill>
        <p:spPr>
          <a:xfrm rot="540775">
            <a:off x="6701919" y="1992639"/>
            <a:ext cx="307889" cy="271964"/>
          </a:xfrm>
          <a:prstGeom prst="rect">
            <a:avLst/>
          </a:prstGeom>
        </p:spPr>
      </p:pic>
      <p:pic>
        <p:nvPicPr>
          <p:cNvPr id="102" name="Picture 101" descr="A red heart with black background&#10;&#10;Description automatically generated">
            <a:extLst>
              <a:ext uri="{FF2B5EF4-FFF2-40B4-BE49-F238E27FC236}">
                <a16:creationId xmlns:a16="http://schemas.microsoft.com/office/drawing/2014/main" id="{BD375A92-03B3-5F44-21E2-69E8D5DD19EB}"/>
              </a:ext>
            </a:extLst>
          </p:cNvPr>
          <p:cNvPicPr>
            <a:picLocks noChangeAspect="1"/>
          </p:cNvPicPr>
          <p:nvPr/>
        </p:nvPicPr>
        <p:blipFill rotWithShape="1">
          <a:blip r:embed="rId3"/>
          <a:srcRect l="9545" t="14341" r="9716" b="14341"/>
          <a:stretch/>
        </p:blipFill>
        <p:spPr>
          <a:xfrm rot="20261074">
            <a:off x="4582779" y="3304714"/>
            <a:ext cx="307889" cy="271964"/>
          </a:xfrm>
          <a:prstGeom prst="rect">
            <a:avLst/>
          </a:prstGeom>
        </p:spPr>
      </p:pic>
      <p:pic>
        <p:nvPicPr>
          <p:cNvPr id="112" name="Picture 111" descr="A white thumb up symbol&#10;&#10;Description automatically generated">
            <a:extLst>
              <a:ext uri="{FF2B5EF4-FFF2-40B4-BE49-F238E27FC236}">
                <a16:creationId xmlns:a16="http://schemas.microsoft.com/office/drawing/2014/main" id="{CB1838E1-AFAF-2161-143B-765CDDB5EC9E}"/>
              </a:ext>
            </a:extLst>
          </p:cNvPr>
          <p:cNvPicPr>
            <a:picLocks noChangeAspect="1"/>
          </p:cNvPicPr>
          <p:nvPr/>
        </p:nvPicPr>
        <p:blipFill>
          <a:blip r:embed="rId4"/>
          <a:stretch>
            <a:fillRect/>
          </a:stretch>
        </p:blipFill>
        <p:spPr>
          <a:xfrm>
            <a:off x="6000714" y="2508228"/>
            <a:ext cx="279294" cy="279294"/>
          </a:xfrm>
          <a:prstGeom prst="rect">
            <a:avLst/>
          </a:prstGeom>
        </p:spPr>
      </p:pic>
      <p:pic>
        <p:nvPicPr>
          <p:cNvPr id="3" name="Picture 2">
            <a:extLst>
              <a:ext uri="{FF2B5EF4-FFF2-40B4-BE49-F238E27FC236}">
                <a16:creationId xmlns:a16="http://schemas.microsoft.com/office/drawing/2014/main" id="{78FC845C-8303-32C5-EA01-A8F50F556C6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94805" y="6393763"/>
            <a:ext cx="2077373" cy="393160"/>
          </a:xfrm>
          <a:prstGeom prst="rect">
            <a:avLst/>
          </a:prstGeom>
        </p:spPr>
      </p:pic>
      <p:pic>
        <p:nvPicPr>
          <p:cNvPr id="5" name="Picture 4" descr="A group of people in different outfits&#10;&#10;Description automatically generated">
            <a:extLst>
              <a:ext uri="{FF2B5EF4-FFF2-40B4-BE49-F238E27FC236}">
                <a16:creationId xmlns:a16="http://schemas.microsoft.com/office/drawing/2014/main" id="{1A8D6CF9-836F-9226-CA05-FB9F7CB3060E}"/>
              </a:ext>
            </a:extLst>
          </p:cNvPr>
          <p:cNvPicPr>
            <a:picLocks noChangeAspect="1"/>
          </p:cNvPicPr>
          <p:nvPr/>
        </p:nvPicPr>
        <p:blipFill>
          <a:blip r:embed="rId6"/>
          <a:stretch>
            <a:fillRect/>
          </a:stretch>
        </p:blipFill>
        <p:spPr>
          <a:xfrm>
            <a:off x="0" y="11696"/>
            <a:ext cx="9144000" cy="6858000"/>
          </a:xfrm>
          <a:prstGeom prst="rect">
            <a:avLst/>
          </a:prstGeom>
        </p:spPr>
      </p:pic>
    </p:spTree>
    <p:extLst>
      <p:ext uri="{BB962C8B-B14F-4D97-AF65-F5344CB8AC3E}">
        <p14:creationId xmlns:p14="http://schemas.microsoft.com/office/powerpoint/2010/main" val="2162202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extBox 3"/>
          <p:cNvSpPr txBox="1"/>
          <p:nvPr/>
        </p:nvSpPr>
        <p:spPr>
          <a:xfrm>
            <a:off x="487017" y="367748"/>
            <a:ext cx="8338931"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Futura PT Bold Italic" panose="020B0902020204090203" pitchFamily="34" charset="0"/>
                <a:ea typeface="+mn-ea"/>
                <a:cs typeface="+mn-cs"/>
              </a:rPr>
              <a:t>MARKETING: THE GOOD, THE BAD AND THE TARGETED</a:t>
            </a:r>
            <a:endParaRPr kumimoji="0" lang="en-CA" sz="3600" b="0" i="0" u="none" strike="noStrike" kern="1200" cap="none" spc="0" normalizeH="0" baseline="0" noProof="0" dirty="0">
              <a:ln>
                <a:noFill/>
              </a:ln>
              <a:solidFill>
                <a:srgbClr val="FFFFFF"/>
              </a:solidFill>
              <a:effectLst/>
              <a:uLnTx/>
              <a:uFillTx/>
              <a:latin typeface="Futura PT Bold Italic" panose="020B0902020204090203" pitchFamily="34" charset="0"/>
              <a:ea typeface="+mn-ea"/>
              <a:cs typeface="+mn-cs"/>
            </a:endParaRPr>
          </a:p>
        </p:txBody>
      </p:sp>
      <p:pic>
        <p:nvPicPr>
          <p:cNvPr id="14" name="Picture 13"/>
          <p:cNvPicPr>
            <a:picLocks noChangeAspect="1"/>
          </p:cNvPicPr>
          <p:nvPr/>
        </p:nvPicPr>
        <p:blipFill>
          <a:blip r:embed="rId3"/>
          <a:stretch>
            <a:fillRect/>
          </a:stretch>
        </p:blipFill>
        <p:spPr>
          <a:xfrm>
            <a:off x="7721728" y="2365145"/>
            <a:ext cx="447675" cy="457200"/>
          </a:xfrm>
          <a:prstGeom prst="rect">
            <a:avLst/>
          </a:prstGeom>
        </p:spPr>
      </p:pic>
      <p:pic>
        <p:nvPicPr>
          <p:cNvPr id="15" name="Picture 14"/>
          <p:cNvPicPr>
            <a:picLocks noChangeAspect="1"/>
          </p:cNvPicPr>
          <p:nvPr/>
        </p:nvPicPr>
        <p:blipFill>
          <a:blip r:embed="rId3"/>
          <a:stretch>
            <a:fillRect/>
          </a:stretch>
        </p:blipFill>
        <p:spPr>
          <a:xfrm>
            <a:off x="2190992" y="4562661"/>
            <a:ext cx="447675" cy="457200"/>
          </a:xfrm>
          <a:prstGeom prst="rect">
            <a:avLst/>
          </a:prstGeom>
        </p:spPr>
      </p:pic>
      <p:pic>
        <p:nvPicPr>
          <p:cNvPr id="19" name="Picture 18" descr="A yellow circle with white dots&#10;&#10;Description automatically generated">
            <a:extLst>
              <a:ext uri="{FF2B5EF4-FFF2-40B4-BE49-F238E27FC236}">
                <a16:creationId xmlns:a16="http://schemas.microsoft.com/office/drawing/2014/main" id="{7259B19A-603C-FCCC-1F62-D0A062B50248}"/>
              </a:ext>
            </a:extLst>
          </p:cNvPr>
          <p:cNvPicPr>
            <a:picLocks noChangeAspect="1"/>
          </p:cNvPicPr>
          <p:nvPr/>
        </p:nvPicPr>
        <p:blipFill rotWithShape="1">
          <a:blip r:embed="rId4"/>
          <a:srcRect r="47151" b="29242"/>
          <a:stretch/>
        </p:blipFill>
        <p:spPr>
          <a:xfrm>
            <a:off x="209041" y="2041149"/>
            <a:ext cx="806795" cy="1080197"/>
          </a:xfrm>
          <a:prstGeom prst="rect">
            <a:avLst/>
          </a:prstGeom>
        </p:spPr>
      </p:pic>
      <p:pic>
        <p:nvPicPr>
          <p:cNvPr id="21" name="Picture 20" descr="A yellow and black person with stars on their head&#10;&#10;Description automatically generated">
            <a:extLst>
              <a:ext uri="{FF2B5EF4-FFF2-40B4-BE49-F238E27FC236}">
                <a16:creationId xmlns:a16="http://schemas.microsoft.com/office/drawing/2014/main" id="{30B03D23-FC79-4B28-26CE-FFA32E9723F9}"/>
              </a:ext>
            </a:extLst>
          </p:cNvPr>
          <p:cNvPicPr>
            <a:picLocks noChangeAspect="1"/>
          </p:cNvPicPr>
          <p:nvPr/>
        </p:nvPicPr>
        <p:blipFill>
          <a:blip r:embed="rId5"/>
          <a:stretch>
            <a:fillRect/>
          </a:stretch>
        </p:blipFill>
        <p:spPr>
          <a:xfrm>
            <a:off x="734859" y="2150578"/>
            <a:ext cx="1495667" cy="1495667"/>
          </a:xfrm>
          <a:prstGeom prst="rect">
            <a:avLst/>
          </a:prstGeom>
        </p:spPr>
      </p:pic>
      <p:pic>
        <p:nvPicPr>
          <p:cNvPr id="27" name="Picture 26" descr="A cartoon of a unicorn&#10;&#10;Description automatically generated">
            <a:extLst>
              <a:ext uri="{FF2B5EF4-FFF2-40B4-BE49-F238E27FC236}">
                <a16:creationId xmlns:a16="http://schemas.microsoft.com/office/drawing/2014/main" id="{86096FB0-2870-6F61-8F58-F4D02442DB0E}"/>
              </a:ext>
            </a:extLst>
          </p:cNvPr>
          <p:cNvPicPr>
            <a:picLocks noChangeAspect="1"/>
          </p:cNvPicPr>
          <p:nvPr/>
        </p:nvPicPr>
        <p:blipFill>
          <a:blip r:embed="rId6"/>
          <a:stretch>
            <a:fillRect/>
          </a:stretch>
        </p:blipFill>
        <p:spPr>
          <a:xfrm flipH="1">
            <a:off x="6414385" y="1937347"/>
            <a:ext cx="1576022" cy="1483409"/>
          </a:xfrm>
          <a:prstGeom prst="rect">
            <a:avLst/>
          </a:prstGeom>
        </p:spPr>
      </p:pic>
      <p:pic>
        <p:nvPicPr>
          <p:cNvPr id="29" name="Picture 28" descr="A red square with icons&#10;&#10;Description automatically generated with medium confidence">
            <a:extLst>
              <a:ext uri="{FF2B5EF4-FFF2-40B4-BE49-F238E27FC236}">
                <a16:creationId xmlns:a16="http://schemas.microsoft.com/office/drawing/2014/main" id="{F178CC8C-78D1-34DD-5FB7-27FAC828D7C9}"/>
              </a:ext>
            </a:extLst>
          </p:cNvPr>
          <p:cNvPicPr>
            <a:picLocks noChangeAspect="1"/>
          </p:cNvPicPr>
          <p:nvPr/>
        </p:nvPicPr>
        <p:blipFill>
          <a:blip r:embed="rId7"/>
          <a:stretch>
            <a:fillRect/>
          </a:stretch>
        </p:blipFill>
        <p:spPr>
          <a:xfrm>
            <a:off x="6414385" y="4236817"/>
            <a:ext cx="1859729" cy="1566088"/>
          </a:xfrm>
          <a:prstGeom prst="rect">
            <a:avLst/>
          </a:prstGeom>
        </p:spPr>
      </p:pic>
      <p:pic>
        <p:nvPicPr>
          <p:cNvPr id="33" name="Picture 32">
            <a:extLst>
              <a:ext uri="{FF2B5EF4-FFF2-40B4-BE49-F238E27FC236}">
                <a16:creationId xmlns:a16="http://schemas.microsoft.com/office/drawing/2014/main" id="{ADA7D4C9-9498-3AE4-4036-37723F91D2EC}"/>
              </a:ext>
            </a:extLst>
          </p:cNvPr>
          <p:cNvPicPr>
            <a:picLocks noChangeAspect="1"/>
          </p:cNvPicPr>
          <p:nvPr/>
        </p:nvPicPr>
        <p:blipFill>
          <a:blip r:embed="rId8"/>
          <a:stretch>
            <a:fillRect/>
          </a:stretch>
        </p:blipFill>
        <p:spPr>
          <a:xfrm>
            <a:off x="0" y="5762625"/>
            <a:ext cx="9144000" cy="1095375"/>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933085" y="6407009"/>
            <a:ext cx="2077373" cy="393160"/>
          </a:xfrm>
          <a:prstGeom prst="rect">
            <a:avLst/>
          </a:prstGeom>
        </p:spPr>
      </p:pic>
      <p:sp>
        <p:nvSpPr>
          <p:cNvPr id="36" name="TextBox 35">
            <a:extLst>
              <a:ext uri="{FF2B5EF4-FFF2-40B4-BE49-F238E27FC236}">
                <a16:creationId xmlns:a16="http://schemas.microsoft.com/office/drawing/2014/main" id="{D47E0514-DF78-A4F5-35BE-9B19FA1B388E}"/>
              </a:ext>
            </a:extLst>
          </p:cNvPr>
          <p:cNvSpPr txBox="1"/>
          <p:nvPr/>
        </p:nvSpPr>
        <p:spPr>
          <a:xfrm>
            <a:off x="476417" y="1494372"/>
            <a:ext cx="203385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32328"/>
                </a:solidFill>
                <a:effectLst/>
                <a:uLnTx/>
                <a:uFillTx/>
                <a:latin typeface="Futura PT Bold" panose="020B0902020204020203" pitchFamily="34" charset="0"/>
                <a:ea typeface="+mn-ea"/>
                <a:cs typeface="+mn-cs"/>
              </a:rPr>
              <a:t>CELEBRITY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32328"/>
                </a:solidFill>
                <a:effectLst/>
                <a:uLnTx/>
                <a:uFillTx/>
                <a:latin typeface="Futura PT Bold" panose="020B0902020204020203" pitchFamily="34" charset="0"/>
                <a:ea typeface="+mn-ea"/>
                <a:cs typeface="+mn-cs"/>
              </a:rPr>
              <a:t>ENDORSEMENTS</a:t>
            </a:r>
          </a:p>
        </p:txBody>
      </p:sp>
      <p:sp>
        <p:nvSpPr>
          <p:cNvPr id="37" name="TextBox 36">
            <a:extLst>
              <a:ext uri="{FF2B5EF4-FFF2-40B4-BE49-F238E27FC236}">
                <a16:creationId xmlns:a16="http://schemas.microsoft.com/office/drawing/2014/main" id="{EE8882AA-BEFE-9E1C-DFCE-73733B01EAE4}"/>
              </a:ext>
            </a:extLst>
          </p:cNvPr>
          <p:cNvSpPr txBox="1"/>
          <p:nvPr/>
        </p:nvSpPr>
        <p:spPr>
          <a:xfrm>
            <a:off x="6395266" y="3484173"/>
            <a:ext cx="203385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32328"/>
                </a:solidFill>
                <a:effectLst/>
                <a:uLnTx/>
                <a:uFillTx/>
                <a:latin typeface="Futura PT Bold" panose="020B0902020204020203" pitchFamily="34" charset="0"/>
                <a:ea typeface="+mn-ea"/>
                <a:cs typeface="+mn-cs"/>
              </a:rPr>
              <a:t>LIEFSTYLE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32328"/>
                </a:solidFill>
                <a:effectLst/>
                <a:uLnTx/>
                <a:uFillTx/>
                <a:latin typeface="Futura PT Bold" panose="020B0902020204020203" pitchFamily="34" charset="0"/>
                <a:ea typeface="+mn-ea"/>
                <a:cs typeface="+mn-cs"/>
              </a:rPr>
              <a:t>ADVERTISING</a:t>
            </a:r>
          </a:p>
        </p:txBody>
      </p:sp>
      <p:sp>
        <p:nvSpPr>
          <p:cNvPr id="38" name="TextBox 37">
            <a:extLst>
              <a:ext uri="{FF2B5EF4-FFF2-40B4-BE49-F238E27FC236}">
                <a16:creationId xmlns:a16="http://schemas.microsoft.com/office/drawing/2014/main" id="{366A1F5E-9F1E-0A6C-B9CA-EBB6BCEA1C7C}"/>
              </a:ext>
            </a:extLst>
          </p:cNvPr>
          <p:cNvSpPr txBox="1"/>
          <p:nvPr/>
        </p:nvSpPr>
        <p:spPr>
          <a:xfrm>
            <a:off x="556721" y="3751607"/>
            <a:ext cx="203385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32328"/>
                </a:solidFill>
                <a:effectLst/>
                <a:uLnTx/>
                <a:uFillTx/>
                <a:latin typeface="Futura PT Bold" panose="020B0902020204020203" pitchFamily="34" charset="0"/>
                <a:ea typeface="+mn-ea"/>
                <a:cs typeface="+mn-cs"/>
              </a:rPr>
              <a:t>MEDICAL ENDORSEMENTS</a:t>
            </a:r>
          </a:p>
        </p:txBody>
      </p:sp>
      <p:sp>
        <p:nvSpPr>
          <p:cNvPr id="39" name="TextBox 38">
            <a:extLst>
              <a:ext uri="{FF2B5EF4-FFF2-40B4-BE49-F238E27FC236}">
                <a16:creationId xmlns:a16="http://schemas.microsoft.com/office/drawing/2014/main" id="{8EAABC67-244E-1CF2-A165-8D10326F9582}"/>
              </a:ext>
            </a:extLst>
          </p:cNvPr>
          <p:cNvSpPr txBox="1"/>
          <p:nvPr/>
        </p:nvSpPr>
        <p:spPr>
          <a:xfrm>
            <a:off x="6240261" y="1342492"/>
            <a:ext cx="203385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32328"/>
                </a:solidFill>
                <a:effectLst/>
                <a:uLnTx/>
                <a:uFillTx/>
                <a:latin typeface="Futura PT Bold" panose="020B0902020204020203" pitchFamily="34" charset="0"/>
                <a:ea typeface="+mn-ea"/>
                <a:cs typeface="+mn-cs"/>
              </a:rPr>
              <a:t>CARTOON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32328"/>
                </a:solidFill>
                <a:effectLst/>
                <a:uLnTx/>
                <a:uFillTx/>
                <a:latin typeface="Futura PT Bold" panose="020B0902020204020203" pitchFamily="34" charset="0"/>
                <a:ea typeface="+mn-ea"/>
                <a:cs typeface="+mn-cs"/>
              </a:rPr>
              <a:t>CHARACTERS</a:t>
            </a:r>
          </a:p>
        </p:txBody>
      </p:sp>
      <p:pic>
        <p:nvPicPr>
          <p:cNvPr id="25" name="Picture 24" descr="A person with a stethoscope and a red cross&#10;&#10;Description automatically generated">
            <a:extLst>
              <a:ext uri="{FF2B5EF4-FFF2-40B4-BE49-F238E27FC236}">
                <a16:creationId xmlns:a16="http://schemas.microsoft.com/office/drawing/2014/main" id="{8C7EA0ED-E92F-E2C4-96D1-CC851C62E898}"/>
              </a:ext>
            </a:extLst>
          </p:cNvPr>
          <p:cNvPicPr>
            <a:picLocks noChangeAspect="1"/>
          </p:cNvPicPr>
          <p:nvPr/>
        </p:nvPicPr>
        <p:blipFill>
          <a:blip r:embed="rId10"/>
          <a:stretch>
            <a:fillRect/>
          </a:stretch>
        </p:blipFill>
        <p:spPr>
          <a:xfrm>
            <a:off x="944607" y="4446154"/>
            <a:ext cx="1423967" cy="1423967"/>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FFF6DC6C-4FDC-A74B-B2E4-5E577099AA7B}"/>
              </a:ext>
            </a:extLst>
          </p:cNvPr>
          <p:cNvPicPr>
            <a:picLocks noChangeAspect="1"/>
          </p:cNvPicPr>
          <p:nvPr/>
        </p:nvPicPr>
        <p:blipFill>
          <a:blip r:embed="rId11"/>
          <a:stretch>
            <a:fillRect/>
          </a:stretch>
        </p:blipFill>
        <p:spPr>
          <a:xfrm>
            <a:off x="2668684" y="1825914"/>
            <a:ext cx="3590060" cy="3590060"/>
          </a:xfrm>
          <a:prstGeom prst="rect">
            <a:avLst/>
          </a:prstGeom>
        </p:spPr>
      </p:pic>
      <p:pic>
        <p:nvPicPr>
          <p:cNvPr id="7" name="Picture 6" descr="A green dollar sign on a black background&#10;&#10;Description automatically generated">
            <a:extLst>
              <a:ext uri="{FF2B5EF4-FFF2-40B4-BE49-F238E27FC236}">
                <a16:creationId xmlns:a16="http://schemas.microsoft.com/office/drawing/2014/main" id="{2D385D8E-1341-F8B2-CF32-C9719A792D1D}"/>
              </a:ext>
            </a:extLst>
          </p:cNvPr>
          <p:cNvPicPr>
            <a:picLocks noChangeAspect="1"/>
          </p:cNvPicPr>
          <p:nvPr/>
        </p:nvPicPr>
        <p:blipFill rotWithShape="1">
          <a:blip r:embed="rId12"/>
          <a:srcRect l="21873" t="4744" r="20008"/>
          <a:stretch/>
        </p:blipFill>
        <p:spPr>
          <a:xfrm>
            <a:off x="3955678" y="3404116"/>
            <a:ext cx="575488" cy="943216"/>
          </a:xfrm>
          <a:prstGeom prst="rect">
            <a:avLst/>
          </a:prstGeom>
        </p:spPr>
      </p:pic>
      <p:pic>
        <p:nvPicPr>
          <p:cNvPr id="3" name="Picture 2" descr="A poster with text and icons&#10;&#10;Description automatically generated with medium confidence">
            <a:extLst>
              <a:ext uri="{FF2B5EF4-FFF2-40B4-BE49-F238E27FC236}">
                <a16:creationId xmlns:a16="http://schemas.microsoft.com/office/drawing/2014/main" id="{32F4743F-40E8-9737-F267-B245BD3A6DF5}"/>
              </a:ext>
            </a:extLst>
          </p:cNvPr>
          <p:cNvPicPr>
            <a:picLocks noChangeAspect="1"/>
          </p:cNvPicPr>
          <p:nvPr/>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421441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6893DF-872B-EC68-2EAC-B21D8E142509}"/>
              </a:ext>
            </a:extLst>
          </p:cNvPr>
          <p:cNvSpPr/>
          <p:nvPr/>
        </p:nvSpPr>
        <p:spPr>
          <a:xfrm>
            <a:off x="-1" y="-1"/>
            <a:ext cx="9144000" cy="6857999"/>
          </a:xfrm>
          <a:prstGeom prst="rect">
            <a:avLst/>
          </a:prstGeom>
          <a:solidFill>
            <a:srgbClr val="FEEF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66616AF5-5081-3196-8677-C3D2D17E4F4A}"/>
              </a:ext>
            </a:extLst>
          </p:cNvPr>
          <p:cNvSpPr txBox="1"/>
          <p:nvPr/>
        </p:nvSpPr>
        <p:spPr>
          <a:xfrm>
            <a:off x="3831964" y="1927560"/>
            <a:ext cx="5537248" cy="1692771"/>
          </a:xfrm>
          <a:prstGeom prst="rect">
            <a:avLst/>
          </a:prstGeom>
          <a:noFill/>
        </p:spPr>
        <p:txBody>
          <a:bodyPr wrap="square" rtlCol="0">
            <a:spAutoFit/>
          </a:bodyPr>
          <a:lstStyle/>
          <a:p>
            <a:pPr algn="ctr"/>
            <a:r>
              <a:rPr lang="en-US" sz="3200" dirty="0">
                <a:solidFill>
                  <a:schemeClr val="bg1"/>
                </a:solidFill>
                <a:latin typeface="Futura PT Bold Italic" panose="020B0902020204090203" pitchFamily="34" charset="0"/>
              </a:rPr>
              <a:t>Nicotine pouches can</a:t>
            </a:r>
          </a:p>
          <a:p>
            <a:pPr algn="ctr"/>
            <a:r>
              <a:rPr lang="en-US" sz="3200" dirty="0">
                <a:solidFill>
                  <a:schemeClr val="bg1"/>
                </a:solidFill>
                <a:latin typeface="Futura PT Bold Italic" panose="020B0902020204090203" pitchFamily="34" charset="0"/>
              </a:rPr>
              <a:t> be sold to </a:t>
            </a:r>
            <a:r>
              <a:rPr lang="en-US" sz="4000" dirty="0">
                <a:solidFill>
                  <a:srgbClr val="F1593D"/>
                </a:solidFill>
                <a:latin typeface="Futura PT Bold Italic" panose="020B0902020204090203" pitchFamily="34" charset="0"/>
              </a:rPr>
              <a:t>KIDS</a:t>
            </a:r>
          </a:p>
          <a:p>
            <a:pPr algn="ctr"/>
            <a:r>
              <a:rPr lang="en-US" sz="3200" dirty="0">
                <a:solidFill>
                  <a:schemeClr val="bg1"/>
                </a:solidFill>
                <a:latin typeface="Futura PT Bold Italic" panose="020B0902020204090203" pitchFamily="34" charset="0"/>
              </a:rPr>
              <a:t>in Canada</a:t>
            </a:r>
          </a:p>
        </p:txBody>
      </p:sp>
      <p:sp>
        <p:nvSpPr>
          <p:cNvPr id="7" name="TextBox 6">
            <a:extLst>
              <a:ext uri="{FF2B5EF4-FFF2-40B4-BE49-F238E27FC236}">
                <a16:creationId xmlns:a16="http://schemas.microsoft.com/office/drawing/2014/main" id="{632F8E6B-6A0A-66E2-A429-68FF9F63961E}"/>
              </a:ext>
            </a:extLst>
          </p:cNvPr>
          <p:cNvSpPr txBox="1"/>
          <p:nvPr/>
        </p:nvSpPr>
        <p:spPr>
          <a:xfrm>
            <a:off x="4324395" y="471712"/>
            <a:ext cx="4552385" cy="1077218"/>
          </a:xfrm>
          <a:prstGeom prst="rect">
            <a:avLst/>
          </a:prstGeom>
          <a:noFill/>
        </p:spPr>
        <p:txBody>
          <a:bodyPr wrap="square" rtlCol="0">
            <a:spAutoFit/>
          </a:bodyPr>
          <a:lstStyle/>
          <a:p>
            <a:pPr algn="ctr"/>
            <a:r>
              <a:rPr lang="en-US" sz="3200" dirty="0">
                <a:solidFill>
                  <a:schemeClr val="bg1"/>
                </a:solidFill>
                <a:latin typeface="Futura PT Bold Italic" panose="020B0902020204090203" pitchFamily="34" charset="0"/>
              </a:rPr>
              <a:t>NEW PRODUCT ALERT!</a:t>
            </a:r>
          </a:p>
          <a:p>
            <a:pPr algn="ctr"/>
            <a:r>
              <a:rPr lang="en-US" sz="3200" dirty="0">
                <a:solidFill>
                  <a:schemeClr val="bg1"/>
                </a:solidFill>
                <a:latin typeface="Futura PT Bold Italic" panose="020B0902020204090203" pitchFamily="34" charset="0"/>
              </a:rPr>
              <a:t>SAME OLD INDUSTRY</a:t>
            </a:r>
          </a:p>
        </p:txBody>
      </p:sp>
      <p:pic>
        <p:nvPicPr>
          <p:cNvPr id="18" name="Picture 18" descr="vape cloud.png">
            <a:extLst>
              <a:ext uri="{FF2B5EF4-FFF2-40B4-BE49-F238E27FC236}">
                <a16:creationId xmlns:a16="http://schemas.microsoft.com/office/drawing/2014/main" id="{77D12081-56A8-674A-1457-2510ACDAA83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31260" y="4159964"/>
            <a:ext cx="7663929" cy="2698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ack background with a black square&#10;&#10;Description automatically generated with medium confidence">
            <a:extLst>
              <a:ext uri="{FF2B5EF4-FFF2-40B4-BE49-F238E27FC236}">
                <a16:creationId xmlns:a16="http://schemas.microsoft.com/office/drawing/2014/main" id="{7DB1AEBF-7AD5-E5DB-BECD-DBB1B8CA2C5D}"/>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622943" y="3620331"/>
            <a:ext cx="3521056" cy="3237669"/>
          </a:xfrm>
          <a:prstGeom prst="rect">
            <a:avLst/>
          </a:prstGeom>
        </p:spPr>
      </p:pic>
      <p:pic>
        <p:nvPicPr>
          <p:cNvPr id="1036" name="Picture 12" descr="Zonnic Nicotine Pouches Canada - Discount Prices">
            <a:extLst>
              <a:ext uri="{FF2B5EF4-FFF2-40B4-BE49-F238E27FC236}">
                <a16:creationId xmlns:a16="http://schemas.microsoft.com/office/drawing/2014/main" id="{9F315189-14DF-C846-4965-2F71384982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60" y="-383876"/>
            <a:ext cx="4758713" cy="47587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white text on a black background&#10;&#10;Description automatically generated">
            <a:extLst>
              <a:ext uri="{FF2B5EF4-FFF2-40B4-BE49-F238E27FC236}">
                <a16:creationId xmlns:a16="http://schemas.microsoft.com/office/drawing/2014/main" id="{50D4BC42-05F1-9302-AFAB-D655E260366E}"/>
              </a:ext>
            </a:extLst>
          </p:cNvPr>
          <p:cNvPicPr>
            <a:picLocks noChangeAspect="1"/>
          </p:cNvPicPr>
          <p:nvPr/>
        </p:nvPicPr>
        <p:blipFill>
          <a:blip r:embed="rId6"/>
          <a:stretch>
            <a:fillRect/>
          </a:stretch>
        </p:blipFill>
        <p:spPr>
          <a:xfrm>
            <a:off x="7082736" y="6369810"/>
            <a:ext cx="1919598" cy="343098"/>
          </a:xfrm>
          <a:prstGeom prst="rect">
            <a:avLst/>
          </a:prstGeom>
        </p:spPr>
      </p:pic>
      <p:pic>
        <p:nvPicPr>
          <p:cNvPr id="4" name="Picture 3" descr="A yellow and blue advertisement with a round object with text&#10;&#10;Description automatically generated with medium confidence">
            <a:extLst>
              <a:ext uri="{FF2B5EF4-FFF2-40B4-BE49-F238E27FC236}">
                <a16:creationId xmlns:a16="http://schemas.microsoft.com/office/drawing/2014/main" id="{225CADBF-6CCF-A4FC-EBED-C2C0FFAAB374}"/>
              </a:ext>
            </a:extLst>
          </p:cNvPr>
          <p:cNvPicPr>
            <a:picLocks noChangeAspect="1"/>
          </p:cNvPicPr>
          <p:nvPr/>
        </p:nvPicPr>
        <p:blipFill>
          <a:blip r:embed="rId7"/>
          <a:stretch>
            <a:fillRect/>
          </a:stretch>
        </p:blipFill>
        <p:spPr>
          <a:xfrm>
            <a:off x="0" y="0"/>
            <a:ext cx="9144000" cy="6858000"/>
          </a:xfrm>
          <a:prstGeom prst="rect">
            <a:avLst/>
          </a:prstGeom>
        </p:spPr>
      </p:pic>
    </p:spTree>
    <p:extLst>
      <p:ext uri="{BB962C8B-B14F-4D97-AF65-F5344CB8AC3E}">
        <p14:creationId xmlns:p14="http://schemas.microsoft.com/office/powerpoint/2010/main" val="413467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hild holding a round object in front of a store&#10;&#10;Description automatically generated">
            <a:extLst>
              <a:ext uri="{FF2B5EF4-FFF2-40B4-BE49-F238E27FC236}">
                <a16:creationId xmlns:a16="http://schemas.microsoft.com/office/drawing/2014/main" id="{900A3236-F03E-6AAB-1EF3-A24EC8ADDDC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7296" y="1280"/>
            <a:ext cx="9235440" cy="6925300"/>
          </a:xfrm>
          <a:prstGeom prst="rect">
            <a:avLst/>
          </a:prstGeom>
        </p:spPr>
      </p:pic>
      <p:pic>
        <p:nvPicPr>
          <p:cNvPr id="2" name="Picture 1" descr="A white text on a black background&#10;&#10;Description automatically generated">
            <a:extLst>
              <a:ext uri="{FF2B5EF4-FFF2-40B4-BE49-F238E27FC236}">
                <a16:creationId xmlns:a16="http://schemas.microsoft.com/office/drawing/2014/main" id="{C8D29842-D16F-13F4-1CC3-AF640C8B1E13}"/>
              </a:ext>
            </a:extLst>
          </p:cNvPr>
          <p:cNvPicPr>
            <a:picLocks noChangeAspect="1"/>
          </p:cNvPicPr>
          <p:nvPr/>
        </p:nvPicPr>
        <p:blipFill>
          <a:blip r:embed="rId4"/>
          <a:stretch>
            <a:fillRect/>
          </a:stretch>
        </p:blipFill>
        <p:spPr>
          <a:xfrm>
            <a:off x="7082736" y="6369810"/>
            <a:ext cx="1919598" cy="343098"/>
          </a:xfrm>
          <a:prstGeom prst="rect">
            <a:avLst/>
          </a:prstGeom>
        </p:spPr>
      </p:pic>
    </p:spTree>
    <p:extLst>
      <p:ext uri="{BB962C8B-B14F-4D97-AF65-F5344CB8AC3E}">
        <p14:creationId xmlns:p14="http://schemas.microsoft.com/office/powerpoint/2010/main" val="3058886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4C2FDA36-A01B-4CC7-ABF7-91796A9604F7}"/>
              </a:ext>
            </a:extLst>
          </p:cNvPr>
          <p:cNvPicPr>
            <a:picLocks noChangeAspect="1"/>
          </p:cNvPicPr>
          <p:nvPr/>
        </p:nvPicPr>
        <p:blipFill>
          <a:blip r:embed="rId3"/>
          <a:stretch>
            <a:fillRect/>
          </a:stretch>
        </p:blipFill>
        <p:spPr>
          <a:xfrm>
            <a:off x="0" y="0"/>
            <a:ext cx="9144000" cy="6858000"/>
          </a:xfrm>
          <a:prstGeom prst="rect">
            <a:avLst/>
          </a:prstGeom>
        </p:spPr>
      </p:pic>
      <p:pic>
        <p:nvPicPr>
          <p:cNvPr id="2" name="Picture 1" descr="vape cloud.png">
            <a:extLst>
              <a:ext uri="{FF2B5EF4-FFF2-40B4-BE49-F238E27FC236}">
                <a16:creationId xmlns:a16="http://schemas.microsoft.com/office/drawing/2014/main" id="{F59B3324-2D3B-36C1-6859-916B95B3D8E4}"/>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55799" y="3557638"/>
            <a:ext cx="5780689" cy="61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white text on a black background&#10;&#10;Description automatically generated">
            <a:extLst>
              <a:ext uri="{FF2B5EF4-FFF2-40B4-BE49-F238E27FC236}">
                <a16:creationId xmlns:a16="http://schemas.microsoft.com/office/drawing/2014/main" id="{8BADFA4D-5F5A-BBD8-DF0E-0F97D6C309C4}"/>
              </a:ext>
            </a:extLst>
          </p:cNvPr>
          <p:cNvPicPr>
            <a:picLocks noChangeAspect="1"/>
          </p:cNvPicPr>
          <p:nvPr/>
        </p:nvPicPr>
        <p:blipFill>
          <a:blip r:embed="rId5"/>
          <a:stretch>
            <a:fillRect/>
          </a:stretch>
        </p:blipFill>
        <p:spPr>
          <a:xfrm>
            <a:off x="7082736" y="6369810"/>
            <a:ext cx="1919598" cy="343098"/>
          </a:xfrm>
          <a:prstGeom prst="rect">
            <a:avLst/>
          </a:prstGeom>
        </p:spPr>
      </p:pic>
    </p:spTree>
    <p:extLst>
      <p:ext uri="{BB962C8B-B14F-4D97-AF65-F5344CB8AC3E}">
        <p14:creationId xmlns:p14="http://schemas.microsoft.com/office/powerpoint/2010/main" val="904207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of a health effects of vaping&#10;&#10;Description automatically generated">
            <a:extLst>
              <a:ext uri="{FF2B5EF4-FFF2-40B4-BE49-F238E27FC236}">
                <a16:creationId xmlns:a16="http://schemas.microsoft.com/office/drawing/2014/main" id="{5E08AD46-C695-A0A4-AB08-E45D6EEC77C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40530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9C9E6"/>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F2F62C8-8F57-A224-8F7F-7D1B350705BC}"/>
              </a:ext>
            </a:extLst>
          </p:cNvPr>
          <p:cNvPicPr>
            <a:picLocks noChangeAspect="1"/>
          </p:cNvPicPr>
          <p:nvPr/>
        </p:nvPicPr>
        <p:blipFill>
          <a:blip r:embed="rId3"/>
          <a:stretch>
            <a:fillRect/>
          </a:stretch>
        </p:blipFill>
        <p:spPr>
          <a:xfrm rot="17528417">
            <a:off x="3301486" y="2318288"/>
            <a:ext cx="693991" cy="760503"/>
          </a:xfrm>
          <a:prstGeom prst="rect">
            <a:avLst/>
          </a:prstGeom>
        </p:spPr>
      </p:pic>
      <p:pic>
        <p:nvPicPr>
          <p:cNvPr id="7" name="Picture 18" descr="vape cloud.png">
            <a:extLst>
              <a:ext uri="{FF2B5EF4-FFF2-40B4-BE49-F238E27FC236}">
                <a16:creationId xmlns:a16="http://schemas.microsoft.com/office/drawing/2014/main" id="{245B3349-DBFF-AF48-2297-9B246D1E8C94}"/>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12522">
            <a:off x="3297294" y="4367323"/>
            <a:ext cx="3507012" cy="473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BCE6843-D65B-4ACB-AE0E-D6E6E4E361F7}"/>
              </a:ext>
            </a:extLst>
          </p:cNvPr>
          <p:cNvSpPr txBox="1"/>
          <p:nvPr/>
        </p:nvSpPr>
        <p:spPr>
          <a:xfrm>
            <a:off x="360959" y="1340964"/>
            <a:ext cx="2515175" cy="1633204"/>
          </a:xfrm>
          <a:prstGeom prst="rect">
            <a:avLst/>
          </a:prstGeom>
          <a:noFill/>
        </p:spPr>
        <p:txBody>
          <a:bodyPr wrap="square" rtlCol="0">
            <a:spAutoFit/>
          </a:bodyPr>
          <a:lstStyle/>
          <a:p>
            <a:pPr algn="ctr" defTabSz="342900"/>
            <a:r>
              <a:rPr lang="en-US" b="1" dirty="0">
                <a:solidFill>
                  <a:srgbClr val="232328"/>
                </a:solidFill>
                <a:latin typeface="Futura PT"/>
              </a:rPr>
              <a:t>Youth who vape are 3-4 times more likely to become cigarette smokers than youth who do not vape. </a:t>
            </a:r>
          </a:p>
          <a:p>
            <a:pPr marL="160735" indent="-160735" defTabSz="342900">
              <a:buFont typeface="Arial" panose="020B0604020202020204" pitchFamily="34" charset="0"/>
              <a:buChar char="•"/>
            </a:pPr>
            <a:endParaRPr lang="en-US" sz="1013" dirty="0">
              <a:solidFill>
                <a:srgbClr val="232328"/>
              </a:solidFill>
              <a:latin typeface="Calibri"/>
            </a:endParaRPr>
          </a:p>
        </p:txBody>
      </p:sp>
      <p:pic>
        <p:nvPicPr>
          <p:cNvPr id="4" name="Picture 3" descr="A yellow triangle with white lines&#10;&#10;Description automatically generated">
            <a:extLst>
              <a:ext uri="{FF2B5EF4-FFF2-40B4-BE49-F238E27FC236}">
                <a16:creationId xmlns:a16="http://schemas.microsoft.com/office/drawing/2014/main" id="{16D52AD0-530A-250F-549D-2BC54908D355}"/>
              </a:ext>
            </a:extLst>
          </p:cNvPr>
          <p:cNvPicPr>
            <a:picLocks noChangeAspect="1"/>
          </p:cNvPicPr>
          <p:nvPr/>
        </p:nvPicPr>
        <p:blipFill>
          <a:blip r:embed="rId5"/>
          <a:stretch>
            <a:fillRect/>
          </a:stretch>
        </p:blipFill>
        <p:spPr>
          <a:xfrm>
            <a:off x="2837953" y="2610471"/>
            <a:ext cx="597527" cy="1589826"/>
          </a:xfrm>
          <a:prstGeom prst="rect">
            <a:avLst/>
          </a:prstGeom>
        </p:spPr>
      </p:pic>
      <p:pic>
        <p:nvPicPr>
          <p:cNvPr id="14" name="Picture 18" descr="vape cloud.png">
            <a:extLst>
              <a:ext uri="{FF2B5EF4-FFF2-40B4-BE49-F238E27FC236}">
                <a16:creationId xmlns:a16="http://schemas.microsoft.com/office/drawing/2014/main" id="{F5C85B20-7FB9-73B4-38A4-DB839B6FC1E6}"/>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751055">
            <a:off x="400629" y="3751472"/>
            <a:ext cx="3787622" cy="511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nk and green brain in a bottle&#10;&#10;Description automatically generated">
            <a:extLst>
              <a:ext uri="{FF2B5EF4-FFF2-40B4-BE49-F238E27FC236}">
                <a16:creationId xmlns:a16="http://schemas.microsoft.com/office/drawing/2014/main" id="{8114A000-0CD8-4BA8-5A56-820F2AE2FB02}"/>
              </a:ext>
            </a:extLst>
          </p:cNvPr>
          <p:cNvPicPr>
            <a:picLocks noChangeAspect="1"/>
          </p:cNvPicPr>
          <p:nvPr/>
        </p:nvPicPr>
        <p:blipFill>
          <a:blip r:embed="rId7"/>
          <a:stretch>
            <a:fillRect/>
          </a:stretch>
        </p:blipFill>
        <p:spPr>
          <a:xfrm>
            <a:off x="4994910" y="2300459"/>
            <a:ext cx="1647677" cy="2110184"/>
          </a:xfrm>
          <a:prstGeom prst="rect">
            <a:avLst/>
          </a:prstGeom>
        </p:spPr>
      </p:pic>
      <p:pic>
        <p:nvPicPr>
          <p:cNvPr id="15" name="Picture 18" descr="vape cloud.png">
            <a:extLst>
              <a:ext uri="{FF2B5EF4-FFF2-40B4-BE49-F238E27FC236}">
                <a16:creationId xmlns:a16="http://schemas.microsoft.com/office/drawing/2014/main" id="{26920A66-A4C4-DCE0-1531-E297A4596076}"/>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20869848">
            <a:off x="5464048" y="3827252"/>
            <a:ext cx="3211179" cy="433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phic 15" descr="Smoking with solid fill">
            <a:extLst>
              <a:ext uri="{FF2B5EF4-FFF2-40B4-BE49-F238E27FC236}">
                <a16:creationId xmlns:a16="http://schemas.microsoft.com/office/drawing/2014/main" id="{91211D84-E967-B3F0-BE1D-8FC45ABC696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453834">
            <a:off x="4046883" y="1565480"/>
            <a:ext cx="1050232" cy="881427"/>
          </a:xfrm>
          <a:prstGeom prst="rect">
            <a:avLst/>
          </a:prstGeom>
        </p:spPr>
      </p:pic>
      <p:pic>
        <p:nvPicPr>
          <p:cNvPr id="8" name="Graphic 7" descr="Smoking with solid fill">
            <a:extLst>
              <a:ext uri="{FF2B5EF4-FFF2-40B4-BE49-F238E27FC236}">
                <a16:creationId xmlns:a16="http://schemas.microsoft.com/office/drawing/2014/main" id="{A4FCEE68-6A37-4676-BF7E-645AE75196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65566">
            <a:off x="7034209" y="2621764"/>
            <a:ext cx="1071316" cy="899123"/>
          </a:xfrm>
          <a:prstGeom prst="rect">
            <a:avLst/>
          </a:prstGeom>
          <a:effectLst/>
          <a:scene3d>
            <a:camera prst="orthographicFront">
              <a:rot lat="0" lon="10800000" rev="0"/>
            </a:camera>
            <a:lightRig rig="threePt" dir="t"/>
          </a:scene3d>
        </p:spPr>
      </p:pic>
      <p:pic>
        <p:nvPicPr>
          <p:cNvPr id="5" name="Picture 4" descr="Graphical user interface, text&#10;&#10;Description automatically generated">
            <a:extLst>
              <a:ext uri="{FF2B5EF4-FFF2-40B4-BE49-F238E27FC236}">
                <a16:creationId xmlns:a16="http://schemas.microsoft.com/office/drawing/2014/main" id="{46C7728A-F9FE-41DF-96C0-A100406B34B7}"/>
              </a:ext>
            </a:extLst>
          </p:cNvPr>
          <p:cNvPicPr>
            <a:picLocks noChangeAspect="1"/>
          </p:cNvPicPr>
          <p:nvPr/>
        </p:nvPicPr>
        <p:blipFill>
          <a:blip r:embed="rId11"/>
          <a:stretch>
            <a:fillRect/>
          </a:stretch>
        </p:blipFill>
        <p:spPr>
          <a:xfrm>
            <a:off x="6995626" y="6353015"/>
            <a:ext cx="2011112" cy="380620"/>
          </a:xfrm>
          <a:prstGeom prst="rect">
            <a:avLst/>
          </a:prstGeom>
        </p:spPr>
      </p:pic>
      <p:sp>
        <p:nvSpPr>
          <p:cNvPr id="2" name="TextBox 1">
            <a:extLst>
              <a:ext uri="{FF2B5EF4-FFF2-40B4-BE49-F238E27FC236}">
                <a16:creationId xmlns:a16="http://schemas.microsoft.com/office/drawing/2014/main" id="{DDE61BDC-E8B2-5F30-90BF-6BA0AB5FAC3F}"/>
              </a:ext>
            </a:extLst>
          </p:cNvPr>
          <p:cNvSpPr txBox="1"/>
          <p:nvPr/>
        </p:nvSpPr>
        <p:spPr>
          <a:xfrm>
            <a:off x="0" y="317985"/>
            <a:ext cx="9143999" cy="646331"/>
          </a:xfrm>
          <a:prstGeom prst="rect">
            <a:avLst/>
          </a:prstGeom>
          <a:noFill/>
        </p:spPr>
        <p:txBody>
          <a:bodyPr wrap="square" rtlCol="0">
            <a:spAutoFit/>
          </a:bodyPr>
          <a:lstStyle/>
          <a:p>
            <a:pPr algn="ctr" defTabSz="685800"/>
            <a:r>
              <a:rPr lang="en-US" sz="3600" dirty="0">
                <a:solidFill>
                  <a:srgbClr val="232328"/>
                </a:solidFill>
                <a:latin typeface="Futura PT Bold Italic" panose="020B0902020204090203" pitchFamily="34" charset="0"/>
              </a:rPr>
              <a:t>NICOTINE ADDICTION</a:t>
            </a:r>
          </a:p>
        </p:txBody>
      </p:sp>
      <p:pic>
        <p:nvPicPr>
          <p:cNvPr id="9" name="Picture 8" descr="A poster of a smoking device&#10;&#10;Description automatically generated with medium confidence">
            <a:extLst>
              <a:ext uri="{FF2B5EF4-FFF2-40B4-BE49-F238E27FC236}">
                <a16:creationId xmlns:a16="http://schemas.microsoft.com/office/drawing/2014/main" id="{46071B0B-14A5-CADA-E262-CF79D9853BEE}"/>
              </a:ext>
            </a:extLst>
          </p:cNvPr>
          <p:cNvPicPr>
            <a:picLocks noChangeAspect="1"/>
          </p:cNvPicPr>
          <p:nvPr/>
        </p:nvPicPr>
        <p:blipFill>
          <a:blip r:embed="rId12"/>
          <a:stretch>
            <a:fillRect/>
          </a:stretch>
        </p:blipFill>
        <p:spPr>
          <a:xfrm>
            <a:off x="0" y="0"/>
            <a:ext cx="9144000" cy="6858000"/>
          </a:xfrm>
          <a:prstGeom prst="rect">
            <a:avLst/>
          </a:prstGeom>
        </p:spPr>
      </p:pic>
    </p:spTree>
    <p:extLst>
      <p:ext uri="{BB962C8B-B14F-4D97-AF65-F5344CB8AC3E}">
        <p14:creationId xmlns:p14="http://schemas.microsoft.com/office/powerpoint/2010/main" val="34543536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9C9E6"/>
        </a:solidFill>
        <a:effectLst/>
      </p:bgPr>
    </p:bg>
    <p:spTree>
      <p:nvGrpSpPr>
        <p:cNvPr id="1" name=""/>
        <p:cNvGrpSpPr/>
        <p:nvPr/>
      </p:nvGrpSpPr>
      <p:grpSpPr>
        <a:xfrm>
          <a:off x="0" y="0"/>
          <a:ext cx="0" cy="0"/>
          <a:chOff x="0" y="0"/>
          <a:chExt cx="0" cy="0"/>
        </a:xfrm>
      </p:grpSpPr>
      <p:pic>
        <p:nvPicPr>
          <p:cNvPr id="21" name="Picture 20" descr="A pack of cigarettes and a cigarette&#10;&#10;Description automatically generated">
            <a:extLst>
              <a:ext uri="{FF2B5EF4-FFF2-40B4-BE49-F238E27FC236}">
                <a16:creationId xmlns:a16="http://schemas.microsoft.com/office/drawing/2014/main" id="{214E6907-8B84-4A1C-B9DC-07C1DF776830}"/>
              </a:ext>
            </a:extLst>
          </p:cNvPr>
          <p:cNvPicPr>
            <a:picLocks noChangeAspect="1"/>
          </p:cNvPicPr>
          <p:nvPr/>
        </p:nvPicPr>
        <p:blipFill rotWithShape="1">
          <a:blip r:embed="rId3"/>
          <a:srcRect l="10199" t="10969" r="11393" b="14374"/>
          <a:stretch/>
        </p:blipFill>
        <p:spPr>
          <a:xfrm>
            <a:off x="4746763" y="3354764"/>
            <a:ext cx="1417430" cy="1349630"/>
          </a:xfrm>
          <a:prstGeom prst="rect">
            <a:avLst/>
          </a:prstGeom>
        </p:spPr>
      </p:pic>
      <p:pic>
        <p:nvPicPr>
          <p:cNvPr id="3" name="Picture 2" descr="vape cloud.png">
            <a:extLst>
              <a:ext uri="{FF2B5EF4-FFF2-40B4-BE49-F238E27FC236}">
                <a16:creationId xmlns:a16="http://schemas.microsoft.com/office/drawing/2014/main" id="{66D04E06-E1DA-95E9-E9A6-F9C5FE6E868B}"/>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1725873">
            <a:off x="3918677" y="-2986359"/>
            <a:ext cx="5249397" cy="557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vape cloud.png">
            <a:extLst>
              <a:ext uri="{FF2B5EF4-FFF2-40B4-BE49-F238E27FC236}">
                <a16:creationId xmlns:a16="http://schemas.microsoft.com/office/drawing/2014/main" id="{F79A7E45-718F-1022-19DB-9902F35EB5A3}"/>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9660194">
            <a:off x="-321220" y="-2371542"/>
            <a:ext cx="4571015" cy="48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56DDA46-955D-73FB-4D65-6A5E6D3CDFC6}"/>
              </a:ext>
            </a:extLst>
          </p:cNvPr>
          <p:cNvSpPr>
            <a:spLocks noGrp="1"/>
          </p:cNvSpPr>
          <p:nvPr>
            <p:ph type="title"/>
          </p:nvPr>
        </p:nvSpPr>
        <p:spPr>
          <a:xfrm>
            <a:off x="1669312" y="649359"/>
            <a:ext cx="5332152" cy="366957"/>
          </a:xfrm>
          <a:solidFill>
            <a:schemeClr val="bg1"/>
          </a:solidFill>
        </p:spPr>
        <p:txBody>
          <a:bodyPr>
            <a:normAutofit fontScale="90000"/>
          </a:bodyPr>
          <a:lstStyle/>
          <a:p>
            <a:pPr algn="ctr"/>
            <a:r>
              <a:rPr lang="en-US" dirty="0">
                <a:latin typeface="Futura PT Bold Italic" panose="020B0902020204090203" pitchFamily="34" charset="0"/>
              </a:rPr>
              <a:t>HOW MUCH NICOTINE?</a:t>
            </a:r>
          </a:p>
        </p:txBody>
      </p:sp>
      <p:pic>
        <p:nvPicPr>
          <p:cNvPr id="25" name="Picture 24" descr="A screen shot of a game&#10;&#10;Description automatically generated">
            <a:extLst>
              <a:ext uri="{FF2B5EF4-FFF2-40B4-BE49-F238E27FC236}">
                <a16:creationId xmlns:a16="http://schemas.microsoft.com/office/drawing/2014/main" id="{61A6350A-02CE-01C1-7065-9FCE499CAAB1}"/>
              </a:ext>
            </a:extLst>
          </p:cNvPr>
          <p:cNvPicPr>
            <a:picLocks noChangeAspect="1"/>
          </p:cNvPicPr>
          <p:nvPr/>
        </p:nvPicPr>
        <p:blipFill rotWithShape="1">
          <a:blip r:embed="rId6"/>
          <a:srcRect l="34876" r="32487"/>
          <a:stretch/>
        </p:blipFill>
        <p:spPr>
          <a:xfrm flipH="1">
            <a:off x="2661266" y="2583712"/>
            <a:ext cx="715604" cy="2192626"/>
          </a:xfrm>
          <a:prstGeom prst="rect">
            <a:avLst/>
          </a:prstGeom>
        </p:spPr>
      </p:pic>
      <p:pic>
        <p:nvPicPr>
          <p:cNvPr id="27" name="Picture 26" descr="A green and orange scale&#10;&#10;Description automatically generated">
            <a:extLst>
              <a:ext uri="{FF2B5EF4-FFF2-40B4-BE49-F238E27FC236}">
                <a16:creationId xmlns:a16="http://schemas.microsoft.com/office/drawing/2014/main" id="{4DA3F456-B9C4-91B1-F1DC-69B72FA75050}"/>
              </a:ext>
            </a:extLst>
          </p:cNvPr>
          <p:cNvPicPr>
            <a:picLocks noChangeAspect="1"/>
          </p:cNvPicPr>
          <p:nvPr/>
        </p:nvPicPr>
        <p:blipFill rotWithShape="1">
          <a:blip r:embed="rId7"/>
          <a:srcRect t="24830" b="27396"/>
          <a:stretch/>
        </p:blipFill>
        <p:spPr>
          <a:xfrm>
            <a:off x="2144288" y="4119906"/>
            <a:ext cx="4349437" cy="2077872"/>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F3911BE4-4BB4-66E4-2743-7C3A65F2A9F6}"/>
              </a:ext>
            </a:extLst>
          </p:cNvPr>
          <p:cNvPicPr>
            <a:picLocks noChangeAspect="1"/>
          </p:cNvPicPr>
          <p:nvPr/>
        </p:nvPicPr>
        <p:blipFill>
          <a:blip r:embed="rId8"/>
          <a:stretch>
            <a:fillRect/>
          </a:stretch>
        </p:blipFill>
        <p:spPr>
          <a:xfrm>
            <a:off x="6682559" y="6300017"/>
            <a:ext cx="2257282" cy="403210"/>
          </a:xfrm>
          <a:prstGeom prst="rect">
            <a:avLst/>
          </a:prstGeom>
        </p:spPr>
      </p:pic>
      <p:pic>
        <p:nvPicPr>
          <p:cNvPr id="4" name="Picture 3" descr="A pack of cigarettes and a cigarette&#10;&#10;Description automatically generated">
            <a:extLst>
              <a:ext uri="{FF2B5EF4-FFF2-40B4-BE49-F238E27FC236}">
                <a16:creationId xmlns:a16="http://schemas.microsoft.com/office/drawing/2014/main" id="{FC8F722A-D7E7-D251-484A-10EC5C53ADAB}"/>
              </a:ext>
            </a:extLst>
          </p:cNvPr>
          <p:cNvPicPr>
            <a:picLocks noChangeAspect="1"/>
          </p:cNvPicPr>
          <p:nvPr/>
        </p:nvPicPr>
        <p:blipFill rotWithShape="1">
          <a:blip r:embed="rId3"/>
          <a:srcRect l="10199" t="10969" r="11393" b="14374"/>
          <a:stretch/>
        </p:blipFill>
        <p:spPr>
          <a:xfrm>
            <a:off x="5651369" y="3354764"/>
            <a:ext cx="1417430" cy="1349630"/>
          </a:xfrm>
          <a:prstGeom prst="rect">
            <a:avLst/>
          </a:prstGeom>
        </p:spPr>
      </p:pic>
      <p:sp>
        <p:nvSpPr>
          <p:cNvPr id="5" name="TextBox 4">
            <a:extLst>
              <a:ext uri="{FF2B5EF4-FFF2-40B4-BE49-F238E27FC236}">
                <a16:creationId xmlns:a16="http://schemas.microsoft.com/office/drawing/2014/main" id="{C9A45F18-36A3-6B2F-C82B-7D4A200F9FF3}"/>
              </a:ext>
            </a:extLst>
          </p:cNvPr>
          <p:cNvSpPr txBox="1"/>
          <p:nvPr/>
        </p:nvSpPr>
        <p:spPr>
          <a:xfrm>
            <a:off x="1156930" y="3443569"/>
            <a:ext cx="1504336" cy="1015663"/>
          </a:xfrm>
          <a:prstGeom prst="rect">
            <a:avLst/>
          </a:prstGeom>
          <a:noFill/>
        </p:spPr>
        <p:txBody>
          <a:bodyPr wrap="square" rtlCol="0">
            <a:spAutoFit/>
          </a:bodyPr>
          <a:lstStyle/>
          <a:p>
            <a:pPr algn="ctr" defTabSz="685800"/>
            <a:r>
              <a:rPr lang="en-US" sz="2000" dirty="0">
                <a:solidFill>
                  <a:prstClr val="black"/>
                </a:solidFill>
                <a:latin typeface="Futura PT" panose="020B0702020204020303" pitchFamily="34" charset="0"/>
              </a:rPr>
              <a:t>2mL Pod =</a:t>
            </a:r>
          </a:p>
          <a:p>
            <a:pPr algn="ctr" defTabSz="685800"/>
            <a:r>
              <a:rPr lang="en-US" sz="2000" dirty="0">
                <a:solidFill>
                  <a:prstClr val="black"/>
                </a:solidFill>
                <a:latin typeface="Futura PT" panose="020B0702020204020303" pitchFamily="34" charset="0"/>
              </a:rPr>
              <a:t>40mg</a:t>
            </a:r>
          </a:p>
          <a:p>
            <a:pPr algn="ctr" defTabSz="685800"/>
            <a:r>
              <a:rPr lang="en-US" sz="2000" dirty="0">
                <a:solidFill>
                  <a:prstClr val="black"/>
                </a:solidFill>
                <a:latin typeface="Futura PT" panose="020B0702020204020303" pitchFamily="34" charset="0"/>
              </a:rPr>
              <a:t>nicotine</a:t>
            </a:r>
          </a:p>
        </p:txBody>
      </p:sp>
      <p:sp>
        <p:nvSpPr>
          <p:cNvPr id="7" name="TextBox 6">
            <a:extLst>
              <a:ext uri="{FF2B5EF4-FFF2-40B4-BE49-F238E27FC236}">
                <a16:creationId xmlns:a16="http://schemas.microsoft.com/office/drawing/2014/main" id="{C936168B-56BC-4185-F277-A5D0E846F473}"/>
              </a:ext>
            </a:extLst>
          </p:cNvPr>
          <p:cNvSpPr txBox="1"/>
          <p:nvPr/>
        </p:nvSpPr>
        <p:spPr>
          <a:xfrm>
            <a:off x="7059032" y="3700187"/>
            <a:ext cx="1504336" cy="707886"/>
          </a:xfrm>
          <a:prstGeom prst="rect">
            <a:avLst/>
          </a:prstGeom>
          <a:noFill/>
        </p:spPr>
        <p:txBody>
          <a:bodyPr wrap="square" rtlCol="0">
            <a:spAutoFit/>
          </a:bodyPr>
          <a:lstStyle/>
          <a:p>
            <a:pPr algn="ctr" defTabSz="685800"/>
            <a:r>
              <a:rPr lang="en-US" sz="2000" dirty="0">
                <a:solidFill>
                  <a:prstClr val="black"/>
                </a:solidFill>
                <a:latin typeface="Futura PT" panose="020B0702020204020303" pitchFamily="34" charset="0"/>
              </a:rPr>
              <a:t>40</a:t>
            </a:r>
          </a:p>
          <a:p>
            <a:pPr algn="ctr" defTabSz="685800"/>
            <a:r>
              <a:rPr lang="en-US" sz="2000" dirty="0">
                <a:solidFill>
                  <a:prstClr val="black"/>
                </a:solidFill>
                <a:latin typeface="Futura PT" panose="020B0702020204020303" pitchFamily="34" charset="0"/>
              </a:rPr>
              <a:t>cigarettes</a:t>
            </a:r>
          </a:p>
        </p:txBody>
      </p:sp>
      <p:pic>
        <p:nvPicPr>
          <p:cNvPr id="10" name="Picture 9" descr="A cartoon of a scale with cigarettes and a cigarette in it&#10;&#10;Description automatically generated">
            <a:extLst>
              <a:ext uri="{FF2B5EF4-FFF2-40B4-BE49-F238E27FC236}">
                <a16:creationId xmlns:a16="http://schemas.microsoft.com/office/drawing/2014/main" id="{7B5C5C9C-EC9D-FE83-F076-8214FC8E4A2C}"/>
              </a:ext>
            </a:extLst>
          </p:cNvPr>
          <p:cNvPicPr>
            <a:picLocks noChangeAspect="1"/>
          </p:cNvPicPr>
          <p:nvPr/>
        </p:nvPicPr>
        <p:blipFill>
          <a:blip r:embed="rId9"/>
          <a:stretch>
            <a:fillRect/>
          </a:stretch>
        </p:blipFill>
        <p:spPr>
          <a:xfrm>
            <a:off x="0" y="0"/>
            <a:ext cx="9144000" cy="6858000"/>
          </a:xfrm>
          <a:prstGeom prst="rect">
            <a:avLst/>
          </a:prstGeom>
        </p:spPr>
      </p:pic>
    </p:spTree>
    <p:extLst>
      <p:ext uri="{BB962C8B-B14F-4D97-AF65-F5344CB8AC3E}">
        <p14:creationId xmlns:p14="http://schemas.microsoft.com/office/powerpoint/2010/main" val="165757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26C2A915-5676-A267-B5AC-EC1043ACE056}"/>
              </a:ext>
            </a:extLst>
          </p:cNvPr>
          <p:cNvPicPr>
            <a:picLocks noChangeAspect="1"/>
          </p:cNvPicPr>
          <p:nvPr/>
        </p:nvPicPr>
        <p:blipFill>
          <a:blip r:embed="rId4"/>
          <a:stretch>
            <a:fillRect/>
          </a:stretch>
        </p:blipFill>
        <p:spPr>
          <a:xfrm>
            <a:off x="0" y="1921945"/>
            <a:ext cx="4433888" cy="3475555"/>
          </a:xfrm>
          <a:prstGeom prst="rect">
            <a:avLst/>
          </a:prstGeom>
        </p:spPr>
      </p:pic>
      <p:pic>
        <p:nvPicPr>
          <p:cNvPr id="4" name="Picture 3" descr="A diagram of different types of vape mods&#10;&#10;Description automatically generated">
            <a:extLst>
              <a:ext uri="{FF2B5EF4-FFF2-40B4-BE49-F238E27FC236}">
                <a16:creationId xmlns:a16="http://schemas.microsoft.com/office/drawing/2014/main" id="{2E9A3FF5-9F43-A8EC-056E-8BFEDA95B1A7}"/>
              </a:ext>
            </a:extLst>
          </p:cNvPr>
          <p:cNvPicPr>
            <a:picLocks noChangeAspect="1"/>
          </p:cNvPicPr>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1677902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EDE54"/>
        </a:solidFill>
        <a:effectLst/>
      </p:bgPr>
    </p:bg>
    <p:spTree>
      <p:nvGrpSpPr>
        <p:cNvPr id="1" name=""/>
        <p:cNvGrpSpPr/>
        <p:nvPr/>
      </p:nvGrpSpPr>
      <p:grpSpPr>
        <a:xfrm>
          <a:off x="0" y="0"/>
          <a:ext cx="0" cy="0"/>
          <a:chOff x="0" y="0"/>
          <a:chExt cx="0" cy="0"/>
        </a:xfrm>
      </p:grpSpPr>
      <p:sp>
        <p:nvSpPr>
          <p:cNvPr id="17" name="TextBox 16"/>
          <p:cNvSpPr txBox="1"/>
          <p:nvPr/>
        </p:nvSpPr>
        <p:spPr>
          <a:xfrm>
            <a:off x="0" y="5892800"/>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32328"/>
                </a:solidFill>
                <a:effectLst/>
                <a:uLnTx/>
                <a:uFillTx/>
                <a:latin typeface="Futura PT" panose="020B0802020204020303" pitchFamily="34" charset="0"/>
                <a:ea typeface="+mn-ea"/>
                <a:cs typeface="+mn-cs"/>
              </a:rPr>
              <a:t>Keep e-liquid out of reach from children and pets at all times.</a:t>
            </a:r>
            <a:endParaRPr kumimoji="0" lang="en-CA" sz="1800" b="0" i="0" u="none" strike="noStrike" kern="1200" cap="none" spc="0" normalizeH="0" baseline="0" noProof="0" dirty="0">
              <a:ln>
                <a:noFill/>
              </a:ln>
              <a:solidFill>
                <a:srgbClr val="232328"/>
              </a:solidFill>
              <a:effectLst/>
              <a:uLnTx/>
              <a:uFillTx/>
              <a:latin typeface="Futura PT" panose="020B0802020204020303" pitchFamily="34" charset="0"/>
              <a:ea typeface="+mn-ea"/>
              <a:cs typeface="+mn-cs"/>
            </a:endParaRPr>
          </a:p>
        </p:txBody>
      </p:sp>
      <p:sp>
        <p:nvSpPr>
          <p:cNvPr id="2" name="TextBox 1"/>
          <p:cNvSpPr txBox="1"/>
          <p:nvPr/>
        </p:nvSpPr>
        <p:spPr>
          <a:xfrm>
            <a:off x="0" y="42339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Futura PT Bold" panose="020B0902020204020203" pitchFamily="34" charset="0"/>
              </a:rPr>
              <a:t>NICOTINE  IS  POISON</a:t>
            </a:r>
            <a:endParaRPr kumimoji="0" lang="en-CA" sz="3600" b="1" i="0" u="none" strike="noStrike" kern="1200" cap="none" spc="0" normalizeH="0" baseline="0" noProof="0" dirty="0">
              <a:ln>
                <a:noFill/>
              </a:ln>
              <a:solidFill>
                <a:schemeClr val="bg1"/>
              </a:solidFill>
              <a:effectLst/>
              <a:uLnTx/>
              <a:uFillTx/>
              <a:latin typeface="Futura PT Bold" panose="020B0902020204020203" pitchFamily="34"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74313" y="6372957"/>
            <a:ext cx="2077373" cy="393160"/>
          </a:xfrm>
          <a:prstGeom prst="rect">
            <a:avLst/>
          </a:prstGeom>
        </p:spPr>
      </p:pic>
      <p:pic>
        <p:nvPicPr>
          <p:cNvPr id="10" name="Picture 9" descr="A cartoon of a person with a headache&#10;&#10;Description automatically generated">
            <a:extLst>
              <a:ext uri="{FF2B5EF4-FFF2-40B4-BE49-F238E27FC236}">
                <a16:creationId xmlns:a16="http://schemas.microsoft.com/office/drawing/2014/main" id="{B8D2E18D-221E-2906-4451-42C9C411E2C5}"/>
              </a:ext>
            </a:extLst>
          </p:cNvPr>
          <p:cNvPicPr>
            <a:picLocks noChangeAspect="1"/>
          </p:cNvPicPr>
          <p:nvPr/>
        </p:nvPicPr>
        <p:blipFill>
          <a:blip r:embed="rId4"/>
          <a:stretch>
            <a:fillRect/>
          </a:stretch>
        </p:blipFill>
        <p:spPr>
          <a:xfrm>
            <a:off x="1356432" y="1169280"/>
            <a:ext cx="1871779" cy="2185775"/>
          </a:xfrm>
          <a:prstGeom prst="rect">
            <a:avLst/>
          </a:prstGeom>
        </p:spPr>
      </p:pic>
      <p:pic>
        <p:nvPicPr>
          <p:cNvPr id="13" name="Picture 12" descr="A logo of a person with hands and stars&#10;&#10;Description automatically generated">
            <a:extLst>
              <a:ext uri="{FF2B5EF4-FFF2-40B4-BE49-F238E27FC236}">
                <a16:creationId xmlns:a16="http://schemas.microsoft.com/office/drawing/2014/main" id="{55896D71-6EA8-E17C-5639-BAE334BEEE46}"/>
              </a:ext>
            </a:extLst>
          </p:cNvPr>
          <p:cNvPicPr>
            <a:picLocks noChangeAspect="1"/>
          </p:cNvPicPr>
          <p:nvPr/>
        </p:nvPicPr>
        <p:blipFill>
          <a:blip r:embed="rId5"/>
          <a:stretch>
            <a:fillRect/>
          </a:stretch>
        </p:blipFill>
        <p:spPr>
          <a:xfrm>
            <a:off x="3677430" y="1169280"/>
            <a:ext cx="1835843" cy="2141817"/>
          </a:xfrm>
          <a:prstGeom prst="rect">
            <a:avLst/>
          </a:prstGeom>
        </p:spPr>
      </p:pic>
      <p:pic>
        <p:nvPicPr>
          <p:cNvPr id="15" name="Picture 14" descr="A hand with yellow and green lines&#10;&#10;Description automatically generated">
            <a:extLst>
              <a:ext uri="{FF2B5EF4-FFF2-40B4-BE49-F238E27FC236}">
                <a16:creationId xmlns:a16="http://schemas.microsoft.com/office/drawing/2014/main" id="{C4536A3B-236A-C760-F265-052041232709}"/>
              </a:ext>
            </a:extLst>
          </p:cNvPr>
          <p:cNvPicPr>
            <a:picLocks noChangeAspect="1"/>
          </p:cNvPicPr>
          <p:nvPr/>
        </p:nvPicPr>
        <p:blipFill>
          <a:blip r:embed="rId6"/>
          <a:stretch>
            <a:fillRect/>
          </a:stretch>
        </p:blipFill>
        <p:spPr>
          <a:xfrm>
            <a:off x="5964457" y="1119983"/>
            <a:ext cx="1848543" cy="2159171"/>
          </a:xfrm>
          <a:prstGeom prst="rect">
            <a:avLst/>
          </a:prstGeom>
        </p:spPr>
      </p:pic>
      <p:pic>
        <p:nvPicPr>
          <p:cNvPr id="18" name="Picture 17" descr="A person with a toilet&#10;&#10;Description automatically generated with medium confidence">
            <a:extLst>
              <a:ext uri="{FF2B5EF4-FFF2-40B4-BE49-F238E27FC236}">
                <a16:creationId xmlns:a16="http://schemas.microsoft.com/office/drawing/2014/main" id="{B46A0975-FB15-8AD7-9BF0-63BCF37C8104}"/>
              </a:ext>
            </a:extLst>
          </p:cNvPr>
          <p:cNvPicPr>
            <a:picLocks noChangeAspect="1"/>
          </p:cNvPicPr>
          <p:nvPr/>
        </p:nvPicPr>
        <p:blipFill>
          <a:blip r:embed="rId7"/>
          <a:stretch>
            <a:fillRect/>
          </a:stretch>
        </p:blipFill>
        <p:spPr>
          <a:xfrm>
            <a:off x="1360389" y="3616406"/>
            <a:ext cx="1863864" cy="2176531"/>
          </a:xfrm>
          <a:prstGeom prst="rect">
            <a:avLst/>
          </a:prstGeom>
        </p:spPr>
      </p:pic>
      <p:pic>
        <p:nvPicPr>
          <p:cNvPr id="20" name="Picture 19" descr="A green and white pictogram of a person falling down&#10;&#10;Description automatically generated">
            <a:extLst>
              <a:ext uri="{FF2B5EF4-FFF2-40B4-BE49-F238E27FC236}">
                <a16:creationId xmlns:a16="http://schemas.microsoft.com/office/drawing/2014/main" id="{9217951F-9F4F-B373-218F-C68EDE37DF04}"/>
              </a:ext>
            </a:extLst>
          </p:cNvPr>
          <p:cNvPicPr>
            <a:picLocks noChangeAspect="1"/>
          </p:cNvPicPr>
          <p:nvPr/>
        </p:nvPicPr>
        <p:blipFill>
          <a:blip r:embed="rId8"/>
          <a:stretch>
            <a:fillRect/>
          </a:stretch>
        </p:blipFill>
        <p:spPr>
          <a:xfrm>
            <a:off x="3668012" y="3616406"/>
            <a:ext cx="1835844" cy="2141818"/>
          </a:xfrm>
          <a:prstGeom prst="rect">
            <a:avLst/>
          </a:prstGeom>
        </p:spPr>
      </p:pic>
      <p:pic>
        <p:nvPicPr>
          <p:cNvPr id="22" name="Picture 21" descr="A sign with a skull and a bed&#10;&#10;Description automatically generated">
            <a:extLst>
              <a:ext uri="{FF2B5EF4-FFF2-40B4-BE49-F238E27FC236}">
                <a16:creationId xmlns:a16="http://schemas.microsoft.com/office/drawing/2014/main" id="{2AB98C9A-80CC-91FC-BF86-C13A9458D811}"/>
              </a:ext>
            </a:extLst>
          </p:cNvPr>
          <p:cNvPicPr>
            <a:picLocks noChangeAspect="1"/>
          </p:cNvPicPr>
          <p:nvPr/>
        </p:nvPicPr>
        <p:blipFill>
          <a:blip r:embed="rId9"/>
          <a:stretch>
            <a:fillRect/>
          </a:stretch>
        </p:blipFill>
        <p:spPr>
          <a:xfrm>
            <a:off x="5975661" y="3599053"/>
            <a:ext cx="1848129" cy="2159171"/>
          </a:xfrm>
          <a:prstGeom prst="rect">
            <a:avLst/>
          </a:prstGeom>
        </p:spPr>
      </p:pic>
      <p:pic>
        <p:nvPicPr>
          <p:cNvPr id="4" name="Picture 3" descr="A group of icons on a green background&#10;&#10;Description automatically generated">
            <a:extLst>
              <a:ext uri="{FF2B5EF4-FFF2-40B4-BE49-F238E27FC236}">
                <a16:creationId xmlns:a16="http://schemas.microsoft.com/office/drawing/2014/main" id="{9BE83259-2453-5AEF-3AEA-448F68613B90}"/>
              </a:ext>
            </a:extLst>
          </p:cNvPr>
          <p:cNvPicPr>
            <a:picLocks noChangeAspect="1"/>
          </p:cNvPicPr>
          <p:nvPr/>
        </p:nvPicPr>
        <p:blipFill>
          <a:blip r:embed="rId10"/>
          <a:stretch>
            <a:fillRect/>
          </a:stretch>
        </p:blipFill>
        <p:spPr>
          <a:xfrm>
            <a:off x="0" y="0"/>
            <a:ext cx="9144000" cy="6858000"/>
          </a:xfrm>
          <a:prstGeom prst="rect">
            <a:avLst/>
          </a:prstGeom>
        </p:spPr>
      </p:pic>
    </p:spTree>
    <p:extLst>
      <p:ext uri="{BB962C8B-B14F-4D97-AF65-F5344CB8AC3E}">
        <p14:creationId xmlns:p14="http://schemas.microsoft.com/office/powerpoint/2010/main" val="3324969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9C9E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8BCE4-DBF3-EB44-9776-EBB48042C2E9}"/>
              </a:ext>
            </a:extLst>
          </p:cNvPr>
          <p:cNvPicPr>
            <a:picLocks noChangeAspect="1"/>
          </p:cNvPicPr>
          <p:nvPr/>
        </p:nvPicPr>
        <p:blipFill>
          <a:blip r:embed="rId3"/>
          <a:stretch>
            <a:fillRect/>
          </a:stretch>
        </p:blipFill>
        <p:spPr>
          <a:xfrm>
            <a:off x="3955131" y="217700"/>
            <a:ext cx="984975" cy="1326247"/>
          </a:xfrm>
          <a:prstGeom prst="rect">
            <a:avLst/>
          </a:prstGeom>
        </p:spPr>
      </p:pic>
      <p:sp>
        <p:nvSpPr>
          <p:cNvPr id="7" name="TextBox 6">
            <a:extLst>
              <a:ext uri="{FF2B5EF4-FFF2-40B4-BE49-F238E27FC236}">
                <a16:creationId xmlns:a16="http://schemas.microsoft.com/office/drawing/2014/main" id="{4D6BC49E-0E52-0D87-7E5E-F4D3C16B14D3}"/>
              </a:ext>
            </a:extLst>
          </p:cNvPr>
          <p:cNvSpPr txBox="1"/>
          <p:nvPr/>
        </p:nvSpPr>
        <p:spPr>
          <a:xfrm>
            <a:off x="1" y="1765519"/>
            <a:ext cx="9144000" cy="584775"/>
          </a:xfrm>
          <a:prstGeom prst="rect">
            <a:avLst/>
          </a:prstGeom>
          <a:noFill/>
        </p:spPr>
        <p:txBody>
          <a:bodyPr wrap="square" rtlCol="0">
            <a:spAutoFit/>
          </a:bodyPr>
          <a:lstStyle/>
          <a:p>
            <a:pPr algn="ctr"/>
            <a:r>
              <a:rPr lang="en-US" sz="3200" dirty="0">
                <a:solidFill>
                  <a:schemeClr val="bg1"/>
                </a:solidFill>
                <a:latin typeface="Futura PT Bold Italic" panose="020B0902020204090203" pitchFamily="34" charset="0"/>
              </a:rPr>
              <a:t>VAPING MAKES </a:t>
            </a:r>
            <a:r>
              <a:rPr lang="en-US" sz="3200" dirty="0">
                <a:solidFill>
                  <a:srgbClr val="F15B40"/>
                </a:solidFill>
                <a:latin typeface="Futura PT Bold Italic" panose="020B0902020204090203" pitchFamily="34" charset="0"/>
              </a:rPr>
              <a:t>FEELINGS</a:t>
            </a:r>
            <a:r>
              <a:rPr lang="en-US" sz="3200" dirty="0">
                <a:solidFill>
                  <a:schemeClr val="bg1"/>
                </a:solidFill>
                <a:latin typeface="Futura PT Bold Italic" panose="020B0902020204090203" pitchFamily="34" charset="0"/>
              </a:rPr>
              <a:t> OF</a:t>
            </a: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B9C922CC-4534-A65B-836D-80D452018DB4}"/>
              </a:ext>
            </a:extLst>
          </p:cNvPr>
          <p:cNvPicPr>
            <a:picLocks noChangeAspect="1"/>
          </p:cNvPicPr>
          <p:nvPr/>
        </p:nvPicPr>
        <p:blipFill rotWithShape="1">
          <a:blip r:embed="rId4"/>
          <a:srcRect l="19427" r="19350"/>
          <a:stretch/>
        </p:blipFill>
        <p:spPr>
          <a:xfrm>
            <a:off x="3864792" y="2571866"/>
            <a:ext cx="1165655" cy="1903940"/>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1F1A13BB-75B4-8535-BF17-BCAA06863F11}"/>
              </a:ext>
            </a:extLst>
          </p:cNvPr>
          <p:cNvPicPr>
            <a:picLocks noChangeAspect="1"/>
          </p:cNvPicPr>
          <p:nvPr/>
        </p:nvPicPr>
        <p:blipFill rotWithShape="1">
          <a:blip r:embed="rId5"/>
          <a:srcRect l="26727" r="23290"/>
          <a:stretch/>
        </p:blipFill>
        <p:spPr>
          <a:xfrm>
            <a:off x="6671257" y="2650046"/>
            <a:ext cx="979368" cy="1959429"/>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EE25F340-2CF1-A91B-92F3-2FFCA20B8DE5}"/>
              </a:ext>
            </a:extLst>
          </p:cNvPr>
          <p:cNvPicPr>
            <a:picLocks noChangeAspect="1"/>
          </p:cNvPicPr>
          <p:nvPr/>
        </p:nvPicPr>
        <p:blipFill rotWithShape="1">
          <a:blip r:embed="rId6"/>
          <a:srcRect l="20081" r="22509"/>
          <a:stretch/>
        </p:blipFill>
        <p:spPr>
          <a:xfrm>
            <a:off x="1231577" y="2769860"/>
            <a:ext cx="979368" cy="1705946"/>
          </a:xfrm>
          <a:prstGeom prst="rect">
            <a:avLst/>
          </a:prstGeom>
        </p:spPr>
      </p:pic>
      <p:sp>
        <p:nvSpPr>
          <p:cNvPr id="2" name="TextBox 1">
            <a:extLst>
              <a:ext uri="{FF2B5EF4-FFF2-40B4-BE49-F238E27FC236}">
                <a16:creationId xmlns:a16="http://schemas.microsoft.com/office/drawing/2014/main" id="{10ED44D2-6B86-864B-B732-B1DC5F82B2B0}"/>
              </a:ext>
            </a:extLst>
          </p:cNvPr>
          <p:cNvSpPr txBox="1"/>
          <p:nvPr/>
        </p:nvSpPr>
        <p:spPr>
          <a:xfrm>
            <a:off x="0" y="5666887"/>
            <a:ext cx="9144000" cy="769441"/>
          </a:xfrm>
          <a:prstGeom prst="rect">
            <a:avLst/>
          </a:prstGeom>
          <a:noFill/>
        </p:spPr>
        <p:txBody>
          <a:bodyPr wrap="square" rtlCol="0">
            <a:spAutoFit/>
          </a:bodyPr>
          <a:lstStyle/>
          <a:p>
            <a:pPr algn="ctr"/>
            <a:r>
              <a:rPr lang="en-US" sz="4400" dirty="0">
                <a:solidFill>
                  <a:srgbClr val="F15B40"/>
                </a:solidFill>
                <a:latin typeface="Futura PT Bold Italic" panose="020B0902020204090203" pitchFamily="34" charset="0"/>
              </a:rPr>
              <a:t>WORSE</a:t>
            </a:r>
          </a:p>
        </p:txBody>
      </p:sp>
      <p:sp>
        <p:nvSpPr>
          <p:cNvPr id="3" name="TextBox 2">
            <a:extLst>
              <a:ext uri="{FF2B5EF4-FFF2-40B4-BE49-F238E27FC236}">
                <a16:creationId xmlns:a16="http://schemas.microsoft.com/office/drawing/2014/main" id="{53762F6F-42CC-F651-3415-01BFB9C1E9EC}"/>
              </a:ext>
            </a:extLst>
          </p:cNvPr>
          <p:cNvSpPr txBox="1"/>
          <p:nvPr/>
        </p:nvSpPr>
        <p:spPr>
          <a:xfrm>
            <a:off x="1032184" y="4609475"/>
            <a:ext cx="1556407" cy="584775"/>
          </a:xfrm>
          <a:prstGeom prst="rect">
            <a:avLst/>
          </a:prstGeom>
          <a:noFill/>
        </p:spPr>
        <p:txBody>
          <a:bodyPr wrap="square" rtlCol="0">
            <a:spAutoFit/>
          </a:bodyPr>
          <a:lstStyle/>
          <a:p>
            <a:r>
              <a:rPr lang="en-US" sz="3200" dirty="0">
                <a:solidFill>
                  <a:schemeClr val="bg1"/>
                </a:solidFill>
                <a:latin typeface="Futura PT Bold Italic" panose="020B0902020204090203" pitchFamily="34" charset="0"/>
              </a:rPr>
              <a:t>STRESS</a:t>
            </a:r>
            <a:endParaRPr lang="en-US" sz="3200" dirty="0"/>
          </a:p>
        </p:txBody>
      </p:sp>
      <p:sp>
        <p:nvSpPr>
          <p:cNvPr id="4" name="TextBox 3">
            <a:extLst>
              <a:ext uri="{FF2B5EF4-FFF2-40B4-BE49-F238E27FC236}">
                <a16:creationId xmlns:a16="http://schemas.microsoft.com/office/drawing/2014/main" id="{0BF77AD9-F066-FDBE-6824-D5E329E5939B}"/>
              </a:ext>
            </a:extLst>
          </p:cNvPr>
          <p:cNvSpPr txBox="1"/>
          <p:nvPr/>
        </p:nvSpPr>
        <p:spPr>
          <a:xfrm>
            <a:off x="3344971" y="4614676"/>
            <a:ext cx="1880231" cy="584775"/>
          </a:xfrm>
          <a:prstGeom prst="rect">
            <a:avLst/>
          </a:prstGeom>
          <a:noFill/>
        </p:spPr>
        <p:txBody>
          <a:bodyPr wrap="square" rtlCol="0">
            <a:spAutoFit/>
          </a:bodyPr>
          <a:lstStyle/>
          <a:p>
            <a:r>
              <a:rPr lang="en-US" sz="3200" dirty="0">
                <a:solidFill>
                  <a:schemeClr val="bg1"/>
                </a:solidFill>
                <a:latin typeface="Futura PT Bold Italic" panose="020B0902020204090203" pitchFamily="34" charset="0"/>
              </a:rPr>
              <a:t>ANXIETY</a:t>
            </a:r>
            <a:endParaRPr lang="en-US" sz="3200" dirty="0"/>
          </a:p>
        </p:txBody>
      </p:sp>
      <p:sp>
        <p:nvSpPr>
          <p:cNvPr id="5" name="TextBox 4">
            <a:extLst>
              <a:ext uri="{FF2B5EF4-FFF2-40B4-BE49-F238E27FC236}">
                <a16:creationId xmlns:a16="http://schemas.microsoft.com/office/drawing/2014/main" id="{A1A31B94-EFFB-F93D-0923-B127F51E8BCC}"/>
              </a:ext>
            </a:extLst>
          </p:cNvPr>
          <p:cNvSpPr txBox="1"/>
          <p:nvPr/>
        </p:nvSpPr>
        <p:spPr>
          <a:xfrm>
            <a:off x="5914877" y="4609475"/>
            <a:ext cx="2659519" cy="584775"/>
          </a:xfrm>
          <a:prstGeom prst="rect">
            <a:avLst/>
          </a:prstGeom>
          <a:noFill/>
        </p:spPr>
        <p:txBody>
          <a:bodyPr wrap="square" rtlCol="0">
            <a:spAutoFit/>
          </a:bodyPr>
          <a:lstStyle/>
          <a:p>
            <a:r>
              <a:rPr lang="en-US" sz="3200" dirty="0">
                <a:solidFill>
                  <a:schemeClr val="bg1"/>
                </a:solidFill>
                <a:latin typeface="Futura PT Bold Italic" panose="020B0902020204090203" pitchFamily="34" charset="0"/>
              </a:rPr>
              <a:t>DEPRESSION</a:t>
            </a:r>
            <a:endParaRPr lang="en-US" sz="3200" dirty="0"/>
          </a:p>
        </p:txBody>
      </p:sp>
      <p:pic>
        <p:nvPicPr>
          <p:cNvPr id="8" name="Picture 7" descr="A white text on a black background&#10;&#10;Description automatically generated">
            <a:extLst>
              <a:ext uri="{FF2B5EF4-FFF2-40B4-BE49-F238E27FC236}">
                <a16:creationId xmlns:a16="http://schemas.microsoft.com/office/drawing/2014/main" id="{5295380C-B7E8-A1B5-7127-9E162A317D42}"/>
              </a:ext>
            </a:extLst>
          </p:cNvPr>
          <p:cNvPicPr>
            <a:picLocks noChangeAspect="1"/>
          </p:cNvPicPr>
          <p:nvPr/>
        </p:nvPicPr>
        <p:blipFill>
          <a:blip r:embed="rId7"/>
          <a:stretch>
            <a:fillRect/>
          </a:stretch>
        </p:blipFill>
        <p:spPr>
          <a:xfrm>
            <a:off x="7082736" y="6369810"/>
            <a:ext cx="1919598" cy="343098"/>
          </a:xfrm>
          <a:prstGeom prst="rect">
            <a:avLst/>
          </a:prstGeom>
        </p:spPr>
      </p:pic>
      <p:pic>
        <p:nvPicPr>
          <p:cNvPr id="9" name="Picture 8" descr="A group of people on a cloud&#10;&#10;Description automatically generated">
            <a:extLst>
              <a:ext uri="{FF2B5EF4-FFF2-40B4-BE49-F238E27FC236}">
                <a16:creationId xmlns:a16="http://schemas.microsoft.com/office/drawing/2014/main" id="{0D6B439C-A4FB-B430-B5D7-155803EA3574}"/>
              </a:ext>
            </a:extLst>
          </p:cNvPr>
          <p:cNvPicPr>
            <a:picLocks noChangeAspect="1"/>
          </p:cNvPicPr>
          <p:nvPr/>
        </p:nvPicPr>
        <p:blipFill>
          <a:blip r:embed="rId8"/>
          <a:stretch>
            <a:fillRect/>
          </a:stretch>
        </p:blipFill>
        <p:spPr>
          <a:xfrm>
            <a:off x="1" y="0"/>
            <a:ext cx="9144000" cy="6858000"/>
          </a:xfrm>
          <a:prstGeom prst="rect">
            <a:avLst/>
          </a:prstGeom>
        </p:spPr>
      </p:pic>
    </p:spTree>
    <p:extLst>
      <p:ext uri="{BB962C8B-B14F-4D97-AF65-F5344CB8AC3E}">
        <p14:creationId xmlns:p14="http://schemas.microsoft.com/office/powerpoint/2010/main" val="189418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18" descr="vape cloud.png">
            <a:extLst>
              <a:ext uri="{FF2B5EF4-FFF2-40B4-BE49-F238E27FC236}">
                <a16:creationId xmlns:a16="http://schemas.microsoft.com/office/drawing/2014/main" id="{D543FDFE-DD5D-4FF1-45DC-7E6BB3DAED6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8789592">
            <a:off x="5761403" y="2873922"/>
            <a:ext cx="5017348" cy="612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B5E46EA-C30A-2C23-04A4-F9A567EE9BE3}"/>
              </a:ext>
            </a:extLst>
          </p:cNvPr>
          <p:cNvSpPr txBox="1"/>
          <p:nvPr/>
        </p:nvSpPr>
        <p:spPr>
          <a:xfrm>
            <a:off x="16894" y="424718"/>
            <a:ext cx="9144000" cy="584775"/>
          </a:xfrm>
          <a:prstGeom prst="rect">
            <a:avLst/>
          </a:prstGeom>
          <a:noFill/>
        </p:spPr>
        <p:txBody>
          <a:bodyPr wrap="square" rtlCol="0">
            <a:spAutoFit/>
          </a:bodyPr>
          <a:lstStyle/>
          <a:p>
            <a:pPr algn="ctr"/>
            <a:r>
              <a:rPr lang="en-US" sz="3200" dirty="0">
                <a:latin typeface="Futura PT Bold Italic" panose="020B0902020204090203" pitchFamily="34" charset="0"/>
              </a:rPr>
              <a:t>STRESS HORMONES AND NICOTINE</a:t>
            </a:r>
          </a:p>
        </p:txBody>
      </p:sp>
      <p:pic>
        <p:nvPicPr>
          <p:cNvPr id="8" name="Picture 7" descr="A red sign with a person eating at a table&#10;&#10;Description automatically generated">
            <a:extLst>
              <a:ext uri="{FF2B5EF4-FFF2-40B4-BE49-F238E27FC236}">
                <a16:creationId xmlns:a16="http://schemas.microsoft.com/office/drawing/2014/main" id="{E82A1590-E3B7-F491-963A-C707C5B4231E}"/>
              </a:ext>
            </a:extLst>
          </p:cNvPr>
          <p:cNvPicPr>
            <a:picLocks noChangeAspect="1"/>
          </p:cNvPicPr>
          <p:nvPr/>
        </p:nvPicPr>
        <p:blipFill>
          <a:blip r:embed="rId4"/>
          <a:stretch>
            <a:fillRect/>
          </a:stretch>
        </p:blipFill>
        <p:spPr>
          <a:xfrm>
            <a:off x="3839533" y="1580892"/>
            <a:ext cx="1590897" cy="1848108"/>
          </a:xfrm>
          <a:prstGeom prst="rect">
            <a:avLst/>
          </a:prstGeom>
        </p:spPr>
      </p:pic>
      <p:pic>
        <p:nvPicPr>
          <p:cNvPr id="12" name="Picture 11" descr="A red sign with a person with a cloud over his head&#10;&#10;Description automatically generated">
            <a:extLst>
              <a:ext uri="{FF2B5EF4-FFF2-40B4-BE49-F238E27FC236}">
                <a16:creationId xmlns:a16="http://schemas.microsoft.com/office/drawing/2014/main" id="{C16C781D-D5D4-F25E-9772-BAD5A666989C}"/>
              </a:ext>
            </a:extLst>
          </p:cNvPr>
          <p:cNvPicPr>
            <a:picLocks noChangeAspect="1"/>
          </p:cNvPicPr>
          <p:nvPr/>
        </p:nvPicPr>
        <p:blipFill>
          <a:blip r:embed="rId5"/>
          <a:stretch>
            <a:fillRect/>
          </a:stretch>
        </p:blipFill>
        <p:spPr>
          <a:xfrm>
            <a:off x="6496935" y="1531287"/>
            <a:ext cx="1590897" cy="1848108"/>
          </a:xfrm>
          <a:prstGeom prst="rect">
            <a:avLst/>
          </a:prstGeom>
        </p:spPr>
      </p:pic>
      <p:pic>
        <p:nvPicPr>
          <p:cNvPr id="15" name="Picture 14" descr="A red and black sign with a person with a crown on his head&#10;&#10;Description automatically generated">
            <a:extLst>
              <a:ext uri="{FF2B5EF4-FFF2-40B4-BE49-F238E27FC236}">
                <a16:creationId xmlns:a16="http://schemas.microsoft.com/office/drawing/2014/main" id="{C797B7B9-D9E0-8304-3F73-E779B207283F}"/>
              </a:ext>
            </a:extLst>
          </p:cNvPr>
          <p:cNvPicPr>
            <a:picLocks noChangeAspect="1"/>
          </p:cNvPicPr>
          <p:nvPr/>
        </p:nvPicPr>
        <p:blipFill>
          <a:blip r:embed="rId6"/>
          <a:stretch>
            <a:fillRect/>
          </a:stretch>
        </p:blipFill>
        <p:spPr>
          <a:xfrm>
            <a:off x="985310" y="1580892"/>
            <a:ext cx="1590897" cy="1848108"/>
          </a:xfrm>
          <a:prstGeom prst="rect">
            <a:avLst/>
          </a:prstGeom>
        </p:spPr>
      </p:pic>
      <p:pic>
        <p:nvPicPr>
          <p:cNvPr id="17" name="Picture 16" descr="A red sign with a question mark on it&#10;&#10;Description automatically generated">
            <a:extLst>
              <a:ext uri="{FF2B5EF4-FFF2-40B4-BE49-F238E27FC236}">
                <a16:creationId xmlns:a16="http://schemas.microsoft.com/office/drawing/2014/main" id="{B640677F-B289-43FE-727A-3D208EC17F36}"/>
              </a:ext>
            </a:extLst>
          </p:cNvPr>
          <p:cNvPicPr>
            <a:picLocks noChangeAspect="1"/>
          </p:cNvPicPr>
          <p:nvPr/>
        </p:nvPicPr>
        <p:blipFill>
          <a:blip r:embed="rId7"/>
          <a:stretch>
            <a:fillRect/>
          </a:stretch>
        </p:blipFill>
        <p:spPr>
          <a:xfrm>
            <a:off x="985309" y="4257614"/>
            <a:ext cx="1590897" cy="1838582"/>
          </a:xfrm>
          <a:prstGeom prst="rect">
            <a:avLst/>
          </a:prstGeom>
        </p:spPr>
      </p:pic>
      <p:pic>
        <p:nvPicPr>
          <p:cNvPr id="19" name="Picture 18" descr="A sign with a person sleeping on a bed&#10;&#10;Description automatically generated">
            <a:extLst>
              <a:ext uri="{FF2B5EF4-FFF2-40B4-BE49-F238E27FC236}">
                <a16:creationId xmlns:a16="http://schemas.microsoft.com/office/drawing/2014/main" id="{B7FA58A5-BB2E-F010-5F05-330D366F6866}"/>
              </a:ext>
            </a:extLst>
          </p:cNvPr>
          <p:cNvPicPr>
            <a:picLocks noChangeAspect="1"/>
          </p:cNvPicPr>
          <p:nvPr/>
        </p:nvPicPr>
        <p:blipFill>
          <a:blip r:embed="rId8"/>
          <a:stretch>
            <a:fillRect/>
          </a:stretch>
        </p:blipFill>
        <p:spPr>
          <a:xfrm>
            <a:off x="3839532" y="4257614"/>
            <a:ext cx="1590897" cy="1838582"/>
          </a:xfrm>
          <a:prstGeom prst="rect">
            <a:avLst/>
          </a:prstGeom>
        </p:spPr>
      </p:pic>
      <p:sp>
        <p:nvSpPr>
          <p:cNvPr id="20" name="TextBox 19">
            <a:extLst>
              <a:ext uri="{FF2B5EF4-FFF2-40B4-BE49-F238E27FC236}">
                <a16:creationId xmlns:a16="http://schemas.microsoft.com/office/drawing/2014/main" id="{214BCBC6-91E6-6B42-3364-AF9CBD7E3E2F}"/>
              </a:ext>
            </a:extLst>
          </p:cNvPr>
          <p:cNvSpPr txBox="1"/>
          <p:nvPr/>
        </p:nvSpPr>
        <p:spPr>
          <a:xfrm>
            <a:off x="1061300" y="3044914"/>
            <a:ext cx="1438914" cy="369332"/>
          </a:xfrm>
          <a:prstGeom prst="rect">
            <a:avLst/>
          </a:prstGeom>
          <a:noFill/>
        </p:spPr>
        <p:txBody>
          <a:bodyPr wrap="square" rtlCol="0">
            <a:spAutoFit/>
          </a:bodyPr>
          <a:lstStyle/>
          <a:p>
            <a:r>
              <a:rPr lang="en-US" dirty="0">
                <a:latin typeface="Futura PT" panose="020B0702020204020303" pitchFamily="34" charset="0"/>
              </a:rPr>
              <a:t>HEADACHES</a:t>
            </a:r>
          </a:p>
        </p:txBody>
      </p:sp>
      <p:sp>
        <p:nvSpPr>
          <p:cNvPr id="22" name="TextBox 21">
            <a:extLst>
              <a:ext uri="{FF2B5EF4-FFF2-40B4-BE49-F238E27FC236}">
                <a16:creationId xmlns:a16="http://schemas.microsoft.com/office/drawing/2014/main" id="{3274FD62-3F03-2E52-2E33-245B778D39BD}"/>
              </a:ext>
            </a:extLst>
          </p:cNvPr>
          <p:cNvSpPr txBox="1"/>
          <p:nvPr/>
        </p:nvSpPr>
        <p:spPr>
          <a:xfrm>
            <a:off x="3581956" y="2891296"/>
            <a:ext cx="2042541" cy="523220"/>
          </a:xfrm>
          <a:prstGeom prst="rect">
            <a:avLst/>
          </a:prstGeom>
          <a:noFill/>
        </p:spPr>
        <p:txBody>
          <a:bodyPr wrap="square" rtlCol="0">
            <a:spAutoFit/>
          </a:bodyPr>
          <a:lstStyle/>
          <a:p>
            <a:pPr algn="ctr"/>
            <a:r>
              <a:rPr lang="en-US" sz="1400" dirty="0">
                <a:latin typeface="Futura PT" panose="020B0702020204020303" pitchFamily="34" charset="0"/>
              </a:rPr>
              <a:t>APPETITE </a:t>
            </a:r>
          </a:p>
          <a:p>
            <a:pPr algn="ctr"/>
            <a:r>
              <a:rPr lang="en-US" sz="1400" dirty="0">
                <a:latin typeface="Futura PT" panose="020B0702020204020303" pitchFamily="34" charset="0"/>
              </a:rPr>
              <a:t>CHANGES</a:t>
            </a:r>
          </a:p>
        </p:txBody>
      </p:sp>
      <p:sp>
        <p:nvSpPr>
          <p:cNvPr id="23" name="TextBox 22">
            <a:extLst>
              <a:ext uri="{FF2B5EF4-FFF2-40B4-BE49-F238E27FC236}">
                <a16:creationId xmlns:a16="http://schemas.microsoft.com/office/drawing/2014/main" id="{88878F49-B09A-6411-688A-C918E53516C0}"/>
              </a:ext>
            </a:extLst>
          </p:cNvPr>
          <p:cNvSpPr txBox="1"/>
          <p:nvPr/>
        </p:nvSpPr>
        <p:spPr>
          <a:xfrm>
            <a:off x="6502068" y="3002211"/>
            <a:ext cx="1585764" cy="369332"/>
          </a:xfrm>
          <a:prstGeom prst="rect">
            <a:avLst/>
          </a:prstGeom>
          <a:noFill/>
        </p:spPr>
        <p:txBody>
          <a:bodyPr wrap="square" rtlCol="0">
            <a:spAutoFit/>
          </a:bodyPr>
          <a:lstStyle/>
          <a:p>
            <a:pPr algn="ctr"/>
            <a:r>
              <a:rPr lang="en-US" dirty="0">
                <a:latin typeface="Futura PT" panose="020B0702020204020303" pitchFamily="34" charset="0"/>
              </a:rPr>
              <a:t>LOW MOOD</a:t>
            </a:r>
          </a:p>
        </p:txBody>
      </p:sp>
      <p:sp>
        <p:nvSpPr>
          <p:cNvPr id="24" name="TextBox 23">
            <a:extLst>
              <a:ext uri="{FF2B5EF4-FFF2-40B4-BE49-F238E27FC236}">
                <a16:creationId xmlns:a16="http://schemas.microsoft.com/office/drawing/2014/main" id="{D3756749-E93E-0F18-FD3C-9B066F7ADAFD}"/>
              </a:ext>
            </a:extLst>
          </p:cNvPr>
          <p:cNvSpPr txBox="1"/>
          <p:nvPr/>
        </p:nvSpPr>
        <p:spPr>
          <a:xfrm>
            <a:off x="1061300" y="5604187"/>
            <a:ext cx="1438914" cy="523220"/>
          </a:xfrm>
          <a:prstGeom prst="rect">
            <a:avLst/>
          </a:prstGeom>
          <a:noFill/>
        </p:spPr>
        <p:txBody>
          <a:bodyPr wrap="square" rtlCol="0">
            <a:spAutoFit/>
          </a:bodyPr>
          <a:lstStyle/>
          <a:p>
            <a:pPr algn="ctr"/>
            <a:r>
              <a:rPr lang="en-US" sz="1400" dirty="0">
                <a:latin typeface="Futura PT" panose="020B0702020204020303" pitchFamily="34" charset="0"/>
              </a:rPr>
              <a:t>MEMORY </a:t>
            </a:r>
          </a:p>
          <a:p>
            <a:pPr algn="ctr"/>
            <a:r>
              <a:rPr lang="en-US" sz="1400" dirty="0">
                <a:latin typeface="Futura PT" panose="020B0702020204020303" pitchFamily="34" charset="0"/>
              </a:rPr>
              <a:t>PROBLEMS</a:t>
            </a:r>
          </a:p>
        </p:txBody>
      </p:sp>
      <p:sp>
        <p:nvSpPr>
          <p:cNvPr id="25" name="TextBox 24">
            <a:extLst>
              <a:ext uri="{FF2B5EF4-FFF2-40B4-BE49-F238E27FC236}">
                <a16:creationId xmlns:a16="http://schemas.microsoft.com/office/drawing/2014/main" id="{B3A42070-0F6A-D768-A4BA-697857019802}"/>
              </a:ext>
            </a:extLst>
          </p:cNvPr>
          <p:cNvSpPr txBox="1"/>
          <p:nvPr/>
        </p:nvSpPr>
        <p:spPr>
          <a:xfrm>
            <a:off x="3915523" y="5577665"/>
            <a:ext cx="1438914" cy="523220"/>
          </a:xfrm>
          <a:prstGeom prst="rect">
            <a:avLst/>
          </a:prstGeom>
          <a:noFill/>
        </p:spPr>
        <p:txBody>
          <a:bodyPr wrap="square" rtlCol="0">
            <a:spAutoFit/>
          </a:bodyPr>
          <a:lstStyle/>
          <a:p>
            <a:pPr algn="ctr"/>
            <a:r>
              <a:rPr lang="en-US" sz="1400" dirty="0">
                <a:latin typeface="Futura PT" panose="020B0702020204020303" pitchFamily="34" charset="0"/>
              </a:rPr>
              <a:t>SLEEP</a:t>
            </a:r>
          </a:p>
          <a:p>
            <a:pPr algn="ctr"/>
            <a:r>
              <a:rPr lang="en-US" sz="1400" dirty="0">
                <a:latin typeface="Futura PT" panose="020B0702020204020303" pitchFamily="34" charset="0"/>
              </a:rPr>
              <a:t>PROBLEMS</a:t>
            </a:r>
          </a:p>
        </p:txBody>
      </p:sp>
      <p:pic>
        <p:nvPicPr>
          <p:cNvPr id="2" name="Picture 1" descr="A white text on a black background&#10;&#10;Description automatically generated">
            <a:extLst>
              <a:ext uri="{FF2B5EF4-FFF2-40B4-BE49-F238E27FC236}">
                <a16:creationId xmlns:a16="http://schemas.microsoft.com/office/drawing/2014/main" id="{B03516B8-F903-0513-EAFC-AB9FA879AD61}"/>
              </a:ext>
            </a:extLst>
          </p:cNvPr>
          <p:cNvPicPr>
            <a:picLocks noChangeAspect="1"/>
          </p:cNvPicPr>
          <p:nvPr/>
        </p:nvPicPr>
        <p:blipFill>
          <a:blip r:embed="rId9"/>
          <a:stretch>
            <a:fillRect/>
          </a:stretch>
        </p:blipFill>
        <p:spPr>
          <a:xfrm>
            <a:off x="7082736" y="6369810"/>
            <a:ext cx="1919598" cy="343098"/>
          </a:xfrm>
          <a:prstGeom prst="rect">
            <a:avLst/>
          </a:prstGeom>
        </p:spPr>
      </p:pic>
      <p:pic>
        <p:nvPicPr>
          <p:cNvPr id="5" name="Picture 4" descr="A group of icons with text&#10;&#10;Description automatically generated">
            <a:extLst>
              <a:ext uri="{FF2B5EF4-FFF2-40B4-BE49-F238E27FC236}">
                <a16:creationId xmlns:a16="http://schemas.microsoft.com/office/drawing/2014/main" id="{F732B4B7-9579-9B7C-A2B2-F25E4835C358}"/>
              </a:ext>
            </a:extLst>
          </p:cNvPr>
          <p:cNvPicPr>
            <a:picLocks noChangeAspect="1"/>
          </p:cNvPicPr>
          <p:nvPr/>
        </p:nvPicPr>
        <p:blipFill>
          <a:blip r:embed="rId10"/>
          <a:stretch>
            <a:fillRect/>
          </a:stretch>
        </p:blipFill>
        <p:spPr>
          <a:xfrm>
            <a:off x="0" y="0"/>
            <a:ext cx="9144000" cy="6858000"/>
          </a:xfrm>
          <a:prstGeom prst="rect">
            <a:avLst/>
          </a:prstGeom>
        </p:spPr>
      </p:pic>
    </p:spTree>
    <p:extLst>
      <p:ext uri="{BB962C8B-B14F-4D97-AF65-F5344CB8AC3E}">
        <p14:creationId xmlns:p14="http://schemas.microsoft.com/office/powerpoint/2010/main" val="3836267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D00"/>
        </a:solidFill>
        <a:effectLst/>
      </p:bgPr>
    </p:bg>
    <p:spTree>
      <p:nvGrpSpPr>
        <p:cNvPr id="1" name=""/>
        <p:cNvGrpSpPr/>
        <p:nvPr/>
      </p:nvGrpSpPr>
      <p:grpSpPr>
        <a:xfrm>
          <a:off x="0" y="0"/>
          <a:ext cx="0" cy="0"/>
          <a:chOff x="0" y="0"/>
          <a:chExt cx="0" cy="0"/>
        </a:xfrm>
      </p:grpSpPr>
      <p:pic>
        <p:nvPicPr>
          <p:cNvPr id="51" name="Picture 18" descr="vape cloud.png">
            <a:extLst>
              <a:ext uri="{FF2B5EF4-FFF2-40B4-BE49-F238E27FC236}">
                <a16:creationId xmlns:a16="http://schemas.microsoft.com/office/drawing/2014/main" id="{27B60332-4F63-F6FC-89E1-F3C015346BF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9619" y="1570525"/>
            <a:ext cx="10469901" cy="1277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a:extLst>
              <a:ext uri="{FF2B5EF4-FFF2-40B4-BE49-F238E27FC236}">
                <a16:creationId xmlns:a16="http://schemas.microsoft.com/office/drawing/2014/main" id="{98C0F94C-ED7A-DE0A-E37A-EC6CF454C6DD}"/>
              </a:ext>
            </a:extLst>
          </p:cNvPr>
          <p:cNvSpPr/>
          <p:nvPr/>
        </p:nvSpPr>
        <p:spPr>
          <a:xfrm>
            <a:off x="6862163" y="4334044"/>
            <a:ext cx="1832594" cy="2108718"/>
          </a:xfrm>
          <a:prstGeom prst="rect">
            <a:avLst/>
          </a:prstGeom>
          <a:solidFill>
            <a:srgbClr val="2323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54A58EE-4A51-09AF-D893-5C1B71AC6A7E}"/>
              </a:ext>
            </a:extLst>
          </p:cNvPr>
          <p:cNvSpPr/>
          <p:nvPr/>
        </p:nvSpPr>
        <p:spPr>
          <a:xfrm>
            <a:off x="4701300" y="4333216"/>
            <a:ext cx="1912335" cy="2108718"/>
          </a:xfrm>
          <a:prstGeom prst="rect">
            <a:avLst/>
          </a:prstGeom>
          <a:solidFill>
            <a:srgbClr val="2323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0AC7F1F-CA78-F874-36CF-3FA0EA539F7B}"/>
              </a:ext>
            </a:extLst>
          </p:cNvPr>
          <p:cNvSpPr/>
          <p:nvPr/>
        </p:nvSpPr>
        <p:spPr>
          <a:xfrm>
            <a:off x="2512594" y="4331723"/>
            <a:ext cx="1912336" cy="2108718"/>
          </a:xfrm>
          <a:prstGeom prst="rect">
            <a:avLst/>
          </a:prstGeom>
          <a:solidFill>
            <a:srgbClr val="2323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D9DCA0D-B714-B044-2095-2E9C841EE9DD}"/>
              </a:ext>
            </a:extLst>
          </p:cNvPr>
          <p:cNvSpPr/>
          <p:nvPr/>
        </p:nvSpPr>
        <p:spPr>
          <a:xfrm>
            <a:off x="375757" y="4333216"/>
            <a:ext cx="1941315" cy="2108718"/>
          </a:xfrm>
          <a:prstGeom prst="rect">
            <a:avLst/>
          </a:prstGeom>
          <a:solidFill>
            <a:srgbClr val="2323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B125786-4D81-7E8E-C0DE-DCDA77F8CEFB}"/>
              </a:ext>
            </a:extLst>
          </p:cNvPr>
          <p:cNvSpPr/>
          <p:nvPr/>
        </p:nvSpPr>
        <p:spPr>
          <a:xfrm>
            <a:off x="4708139" y="1943088"/>
            <a:ext cx="1881123" cy="2105735"/>
          </a:xfrm>
          <a:prstGeom prst="rect">
            <a:avLst/>
          </a:prstGeom>
          <a:solidFill>
            <a:srgbClr val="2323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E4925954-37B4-9E31-6075-87F521151452}"/>
              </a:ext>
            </a:extLst>
          </p:cNvPr>
          <p:cNvSpPr/>
          <p:nvPr/>
        </p:nvSpPr>
        <p:spPr>
          <a:xfrm>
            <a:off x="2523528" y="1946071"/>
            <a:ext cx="1912335" cy="2105735"/>
          </a:xfrm>
          <a:prstGeom prst="rect">
            <a:avLst/>
          </a:prstGeom>
          <a:solidFill>
            <a:srgbClr val="2323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EC7AFA5-0159-7504-7D41-4355D8A33236}"/>
              </a:ext>
            </a:extLst>
          </p:cNvPr>
          <p:cNvSpPr/>
          <p:nvPr/>
        </p:nvSpPr>
        <p:spPr>
          <a:xfrm>
            <a:off x="6861538" y="1946071"/>
            <a:ext cx="1858175" cy="2108718"/>
          </a:xfrm>
          <a:prstGeom prst="rect">
            <a:avLst/>
          </a:prstGeom>
          <a:solidFill>
            <a:srgbClr val="2323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B18C83E-693E-FB77-F535-1C1C061EFE63}"/>
              </a:ext>
            </a:extLst>
          </p:cNvPr>
          <p:cNvSpPr/>
          <p:nvPr/>
        </p:nvSpPr>
        <p:spPr>
          <a:xfrm>
            <a:off x="404737" y="1946071"/>
            <a:ext cx="1912335" cy="2108718"/>
          </a:xfrm>
          <a:prstGeom prst="rect">
            <a:avLst/>
          </a:prstGeom>
          <a:solidFill>
            <a:srgbClr val="2323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1FF7B57-A0C3-EA28-AD58-5C4FCFCC8BD5}"/>
              </a:ext>
            </a:extLst>
          </p:cNvPr>
          <p:cNvSpPr txBox="1"/>
          <p:nvPr/>
        </p:nvSpPr>
        <p:spPr>
          <a:xfrm>
            <a:off x="0" y="330499"/>
            <a:ext cx="9144000" cy="1138773"/>
          </a:xfrm>
          <a:prstGeom prst="rect">
            <a:avLst/>
          </a:prstGeom>
          <a:noFill/>
        </p:spPr>
        <p:txBody>
          <a:bodyPr wrap="square" rtlCol="0">
            <a:spAutoFit/>
          </a:bodyPr>
          <a:lstStyle/>
          <a:p>
            <a:pPr algn="ctr"/>
            <a:r>
              <a:rPr lang="en-US" sz="3400" dirty="0">
                <a:solidFill>
                  <a:schemeClr val="bg1"/>
                </a:solidFill>
                <a:latin typeface="Futura PT Bold Italic" panose="020B0902020204090203" pitchFamily="34" charset="0"/>
              </a:rPr>
              <a:t>FEELINGS CAN BE HARD. </a:t>
            </a:r>
          </a:p>
          <a:p>
            <a:pPr algn="ctr"/>
            <a:r>
              <a:rPr lang="en-US" sz="3400" dirty="0">
                <a:solidFill>
                  <a:schemeClr val="bg1"/>
                </a:solidFill>
                <a:latin typeface="Futura PT Bold Italic" panose="020B0902020204090203" pitchFamily="34" charset="0"/>
              </a:rPr>
              <a:t>TRY THESE TO COPE:</a:t>
            </a:r>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C011D0A2-22DF-55AC-FFEA-ECDFBE96266F}"/>
              </a:ext>
            </a:extLst>
          </p:cNvPr>
          <p:cNvPicPr>
            <a:picLocks noChangeAspect="1"/>
          </p:cNvPicPr>
          <p:nvPr/>
        </p:nvPicPr>
        <p:blipFill rotWithShape="1">
          <a:blip r:embed="rId4"/>
          <a:srcRect l="26283" t="26865" r="26011" b="27761"/>
          <a:stretch/>
        </p:blipFill>
        <p:spPr>
          <a:xfrm>
            <a:off x="7437426" y="2196416"/>
            <a:ext cx="205213" cy="195181"/>
          </a:xfrm>
          <a:prstGeom prst="rect">
            <a:avLst/>
          </a:prstGeom>
        </p:spPr>
      </p:pic>
      <p:sp>
        <p:nvSpPr>
          <p:cNvPr id="24" name="Rectangle 23">
            <a:extLst>
              <a:ext uri="{FF2B5EF4-FFF2-40B4-BE49-F238E27FC236}">
                <a16:creationId xmlns:a16="http://schemas.microsoft.com/office/drawing/2014/main" id="{5F4DFF3C-3D67-04A6-34D1-F48DB62289C8}"/>
              </a:ext>
            </a:extLst>
          </p:cNvPr>
          <p:cNvSpPr/>
          <p:nvPr/>
        </p:nvSpPr>
        <p:spPr>
          <a:xfrm>
            <a:off x="6929168" y="2040437"/>
            <a:ext cx="1722242" cy="1911033"/>
          </a:xfrm>
          <a:prstGeom prst="rect">
            <a:avLst/>
          </a:prstGeom>
          <a:solidFill>
            <a:srgbClr val="59C9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D4D8BEAC-7F7D-51E3-0BD4-B8F55EC0388C}"/>
              </a:ext>
            </a:extLst>
          </p:cNvPr>
          <p:cNvPicPr>
            <a:picLocks noChangeAspect="1"/>
          </p:cNvPicPr>
          <p:nvPr/>
        </p:nvPicPr>
        <p:blipFill rotWithShape="1">
          <a:blip r:embed="rId5"/>
          <a:srcRect t="19702" b="19005"/>
          <a:stretch/>
        </p:blipFill>
        <p:spPr>
          <a:xfrm>
            <a:off x="7198745" y="2654102"/>
            <a:ext cx="1120332" cy="686691"/>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BDABCCA3-962D-506C-6D31-6F140981A689}"/>
              </a:ext>
            </a:extLst>
          </p:cNvPr>
          <p:cNvPicPr>
            <a:picLocks noChangeAspect="1"/>
          </p:cNvPicPr>
          <p:nvPr/>
        </p:nvPicPr>
        <p:blipFill rotWithShape="1">
          <a:blip r:embed="rId6"/>
          <a:srcRect l="21217" t="7246" r="21588" b="6088"/>
          <a:stretch/>
        </p:blipFill>
        <p:spPr>
          <a:xfrm rot="20887213">
            <a:off x="8131403" y="2158380"/>
            <a:ext cx="308893" cy="468061"/>
          </a:xfrm>
          <a:prstGeom prst="rect">
            <a:avLst/>
          </a:prstGeom>
        </p:spPr>
      </p:pic>
      <p:pic>
        <p:nvPicPr>
          <p:cNvPr id="26" name="Picture 25" descr="A black background with a black square&#10;&#10;Description automatically generated with medium confidence">
            <a:extLst>
              <a:ext uri="{FF2B5EF4-FFF2-40B4-BE49-F238E27FC236}">
                <a16:creationId xmlns:a16="http://schemas.microsoft.com/office/drawing/2014/main" id="{8E858699-50DF-D44B-DDF4-E3EF5A2F869C}"/>
              </a:ext>
            </a:extLst>
          </p:cNvPr>
          <p:cNvPicPr>
            <a:picLocks noChangeAspect="1"/>
          </p:cNvPicPr>
          <p:nvPr/>
        </p:nvPicPr>
        <p:blipFill rotWithShape="1">
          <a:blip r:embed="rId4"/>
          <a:srcRect l="26283" t="26865" r="26011" b="27761"/>
          <a:stretch/>
        </p:blipFill>
        <p:spPr>
          <a:xfrm>
            <a:off x="7475860" y="2378990"/>
            <a:ext cx="205213" cy="195181"/>
          </a:xfrm>
          <a:prstGeom prst="rect">
            <a:avLst/>
          </a:prstGeom>
        </p:spPr>
      </p:pic>
      <p:sp>
        <p:nvSpPr>
          <p:cNvPr id="28" name="Rectangle 27">
            <a:extLst>
              <a:ext uri="{FF2B5EF4-FFF2-40B4-BE49-F238E27FC236}">
                <a16:creationId xmlns:a16="http://schemas.microsoft.com/office/drawing/2014/main" id="{0E131815-BF51-5B3B-66BD-B01D07F4DFF7}"/>
              </a:ext>
            </a:extLst>
          </p:cNvPr>
          <p:cNvSpPr/>
          <p:nvPr/>
        </p:nvSpPr>
        <p:spPr>
          <a:xfrm>
            <a:off x="2621971" y="2050403"/>
            <a:ext cx="1722242" cy="1911033"/>
          </a:xfrm>
          <a:prstGeom prst="rect">
            <a:avLst/>
          </a:prstGeom>
          <a:solidFill>
            <a:srgbClr val="59C9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descr="A plate of food with different types of food&#10;&#10;Description automatically generated">
            <a:extLst>
              <a:ext uri="{FF2B5EF4-FFF2-40B4-BE49-F238E27FC236}">
                <a16:creationId xmlns:a16="http://schemas.microsoft.com/office/drawing/2014/main" id="{0F37FBBD-4DDE-AD38-05BF-167D28A8C84A}"/>
              </a:ext>
            </a:extLst>
          </p:cNvPr>
          <p:cNvPicPr>
            <a:picLocks noChangeAspect="1"/>
          </p:cNvPicPr>
          <p:nvPr/>
        </p:nvPicPr>
        <p:blipFill>
          <a:blip r:embed="rId7"/>
          <a:stretch>
            <a:fillRect/>
          </a:stretch>
        </p:blipFill>
        <p:spPr>
          <a:xfrm>
            <a:off x="2814620" y="2132454"/>
            <a:ext cx="1277186" cy="1232633"/>
          </a:xfrm>
          <a:prstGeom prst="rect">
            <a:avLst/>
          </a:prstGeom>
        </p:spPr>
      </p:pic>
      <p:pic>
        <p:nvPicPr>
          <p:cNvPr id="41" name="Picture 40" descr="A yellow star on a black background&#10;&#10;Description automatically generated">
            <a:extLst>
              <a:ext uri="{FF2B5EF4-FFF2-40B4-BE49-F238E27FC236}">
                <a16:creationId xmlns:a16="http://schemas.microsoft.com/office/drawing/2014/main" id="{5A13A6D4-A0BF-7F58-6A85-2BD284AE01DA}"/>
              </a:ext>
            </a:extLst>
          </p:cNvPr>
          <p:cNvPicPr>
            <a:picLocks noChangeAspect="1"/>
          </p:cNvPicPr>
          <p:nvPr/>
        </p:nvPicPr>
        <p:blipFill rotWithShape="1">
          <a:blip r:embed="rId8"/>
          <a:srcRect l="24718" t="26667" r="26011" b="26368"/>
          <a:stretch/>
        </p:blipFill>
        <p:spPr>
          <a:xfrm>
            <a:off x="7715635" y="2196416"/>
            <a:ext cx="215552" cy="205464"/>
          </a:xfrm>
          <a:prstGeom prst="rect">
            <a:avLst/>
          </a:prstGeom>
        </p:spPr>
      </p:pic>
      <p:sp>
        <p:nvSpPr>
          <p:cNvPr id="13" name="Rectangle 12">
            <a:extLst>
              <a:ext uri="{FF2B5EF4-FFF2-40B4-BE49-F238E27FC236}">
                <a16:creationId xmlns:a16="http://schemas.microsoft.com/office/drawing/2014/main" id="{B35D225E-4EAE-D626-E480-D31595BF8A6B}"/>
              </a:ext>
            </a:extLst>
          </p:cNvPr>
          <p:cNvSpPr/>
          <p:nvPr/>
        </p:nvSpPr>
        <p:spPr>
          <a:xfrm>
            <a:off x="4796346" y="2040436"/>
            <a:ext cx="1722242" cy="1911033"/>
          </a:xfrm>
          <a:prstGeom prst="rect">
            <a:avLst/>
          </a:prstGeom>
          <a:solidFill>
            <a:srgbClr val="59C9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E0DEC813-DED7-D146-831B-B7DEE1387DD6}"/>
              </a:ext>
            </a:extLst>
          </p:cNvPr>
          <p:cNvPicPr>
            <a:picLocks noChangeAspect="1"/>
          </p:cNvPicPr>
          <p:nvPr/>
        </p:nvPicPr>
        <p:blipFill rotWithShape="1">
          <a:blip r:embed="rId9"/>
          <a:srcRect l="8745" t="7246" r="11609" b="7246"/>
          <a:stretch/>
        </p:blipFill>
        <p:spPr>
          <a:xfrm>
            <a:off x="4902440" y="2288777"/>
            <a:ext cx="890064" cy="955575"/>
          </a:xfrm>
          <a:prstGeom prst="rect">
            <a:avLst/>
          </a:prstGeom>
        </p:spPr>
      </p:pic>
      <p:sp>
        <p:nvSpPr>
          <p:cNvPr id="21" name="Rectangle 20">
            <a:extLst>
              <a:ext uri="{FF2B5EF4-FFF2-40B4-BE49-F238E27FC236}">
                <a16:creationId xmlns:a16="http://schemas.microsoft.com/office/drawing/2014/main" id="{AC554C36-1179-E05C-B211-64830E977C24}"/>
              </a:ext>
            </a:extLst>
          </p:cNvPr>
          <p:cNvSpPr/>
          <p:nvPr/>
        </p:nvSpPr>
        <p:spPr>
          <a:xfrm>
            <a:off x="508878" y="2050403"/>
            <a:ext cx="1722242" cy="1911033"/>
          </a:xfrm>
          <a:prstGeom prst="rect">
            <a:avLst/>
          </a:prstGeom>
          <a:solidFill>
            <a:srgbClr val="59C9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DE74E979-EE71-CEFA-4C72-7C90AC608657}"/>
              </a:ext>
            </a:extLst>
          </p:cNvPr>
          <p:cNvPicPr>
            <a:picLocks noChangeAspect="1"/>
          </p:cNvPicPr>
          <p:nvPr/>
        </p:nvPicPr>
        <p:blipFill rotWithShape="1">
          <a:blip r:embed="rId10"/>
          <a:srcRect l="26000"/>
          <a:stretch/>
        </p:blipFill>
        <p:spPr>
          <a:xfrm>
            <a:off x="858239" y="2116098"/>
            <a:ext cx="939205" cy="1269197"/>
          </a:xfrm>
          <a:prstGeom prst="rect">
            <a:avLst/>
          </a:prstGeom>
        </p:spPr>
      </p:pic>
      <p:pic>
        <p:nvPicPr>
          <p:cNvPr id="29" name="Picture 28" descr="A purple music note on a black background&#10;&#10;Description automatically generated">
            <a:extLst>
              <a:ext uri="{FF2B5EF4-FFF2-40B4-BE49-F238E27FC236}">
                <a16:creationId xmlns:a16="http://schemas.microsoft.com/office/drawing/2014/main" id="{46E19D7E-1C12-8CAD-B597-2D2D5A475A63}"/>
              </a:ext>
            </a:extLst>
          </p:cNvPr>
          <p:cNvPicPr>
            <a:picLocks noChangeAspect="1"/>
          </p:cNvPicPr>
          <p:nvPr/>
        </p:nvPicPr>
        <p:blipFill rotWithShape="1">
          <a:blip r:embed="rId11"/>
          <a:srcRect l="2941" t="7246" r="3374" b="7246"/>
          <a:stretch/>
        </p:blipFill>
        <p:spPr>
          <a:xfrm>
            <a:off x="5813060" y="2132454"/>
            <a:ext cx="545041" cy="497474"/>
          </a:xfrm>
          <a:prstGeom prst="rect">
            <a:avLst/>
          </a:prstGeom>
        </p:spPr>
      </p:pic>
      <p:pic>
        <p:nvPicPr>
          <p:cNvPr id="30" name="Picture 29" descr="A yellow star on a black background&#10;&#10;Description automatically generated">
            <a:extLst>
              <a:ext uri="{FF2B5EF4-FFF2-40B4-BE49-F238E27FC236}">
                <a16:creationId xmlns:a16="http://schemas.microsoft.com/office/drawing/2014/main" id="{7040DEF0-6BE1-C7A9-60D7-55083C6FA746}"/>
              </a:ext>
            </a:extLst>
          </p:cNvPr>
          <p:cNvPicPr>
            <a:picLocks noChangeAspect="1"/>
          </p:cNvPicPr>
          <p:nvPr/>
        </p:nvPicPr>
        <p:blipFill rotWithShape="1">
          <a:blip r:embed="rId8"/>
          <a:srcRect l="24718" t="26667" r="26011" b="26368"/>
          <a:stretch/>
        </p:blipFill>
        <p:spPr>
          <a:xfrm>
            <a:off x="7104962" y="2288777"/>
            <a:ext cx="215552" cy="205464"/>
          </a:xfrm>
          <a:prstGeom prst="rect">
            <a:avLst/>
          </a:prstGeom>
        </p:spPr>
      </p:pic>
      <p:sp>
        <p:nvSpPr>
          <p:cNvPr id="42" name="Rectangle 41">
            <a:extLst>
              <a:ext uri="{FF2B5EF4-FFF2-40B4-BE49-F238E27FC236}">
                <a16:creationId xmlns:a16="http://schemas.microsoft.com/office/drawing/2014/main" id="{433E09FF-2AD7-94F6-F99C-2674AA75F4F7}"/>
              </a:ext>
            </a:extLst>
          </p:cNvPr>
          <p:cNvSpPr/>
          <p:nvPr/>
        </p:nvSpPr>
        <p:spPr>
          <a:xfrm>
            <a:off x="485293" y="4450054"/>
            <a:ext cx="1722242" cy="1911033"/>
          </a:xfrm>
          <a:prstGeom prst="rect">
            <a:avLst/>
          </a:prstGeom>
          <a:solidFill>
            <a:srgbClr val="59C9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C493DB7C-2C0C-C910-0AEF-31F7388C4A82}"/>
              </a:ext>
            </a:extLst>
          </p:cNvPr>
          <p:cNvPicPr>
            <a:picLocks noChangeAspect="1"/>
          </p:cNvPicPr>
          <p:nvPr/>
        </p:nvPicPr>
        <p:blipFill rotWithShape="1">
          <a:blip r:embed="rId12"/>
          <a:srcRect l="12106" r="11698"/>
          <a:stretch/>
        </p:blipFill>
        <p:spPr>
          <a:xfrm>
            <a:off x="918799" y="4485677"/>
            <a:ext cx="950698" cy="1247704"/>
          </a:xfrm>
          <a:prstGeom prst="rect">
            <a:avLst/>
          </a:prstGeom>
        </p:spPr>
      </p:pic>
      <p:sp>
        <p:nvSpPr>
          <p:cNvPr id="45" name="Rectangle 44">
            <a:extLst>
              <a:ext uri="{FF2B5EF4-FFF2-40B4-BE49-F238E27FC236}">
                <a16:creationId xmlns:a16="http://schemas.microsoft.com/office/drawing/2014/main" id="{CB097AA3-E2B0-9928-E2F3-C7735629C0F3}"/>
              </a:ext>
            </a:extLst>
          </p:cNvPr>
          <p:cNvSpPr/>
          <p:nvPr/>
        </p:nvSpPr>
        <p:spPr>
          <a:xfrm>
            <a:off x="2610009" y="4427352"/>
            <a:ext cx="1722242" cy="1911033"/>
          </a:xfrm>
          <a:prstGeom prst="rect">
            <a:avLst/>
          </a:prstGeom>
          <a:solidFill>
            <a:srgbClr val="59C9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5" name="Picture 54" descr="A pencil and a notebook&#10;&#10;Description automatically generated">
            <a:extLst>
              <a:ext uri="{FF2B5EF4-FFF2-40B4-BE49-F238E27FC236}">
                <a16:creationId xmlns:a16="http://schemas.microsoft.com/office/drawing/2014/main" id="{7E60A5DB-53C8-B037-C055-768CEB7C31FE}"/>
              </a:ext>
            </a:extLst>
          </p:cNvPr>
          <p:cNvPicPr>
            <a:picLocks noChangeAspect="1"/>
          </p:cNvPicPr>
          <p:nvPr/>
        </p:nvPicPr>
        <p:blipFill>
          <a:blip r:embed="rId13"/>
          <a:stretch>
            <a:fillRect/>
          </a:stretch>
        </p:blipFill>
        <p:spPr>
          <a:xfrm>
            <a:off x="2941428" y="4549065"/>
            <a:ext cx="1184316" cy="1184316"/>
          </a:xfrm>
          <a:prstGeom prst="rect">
            <a:avLst/>
          </a:prstGeom>
        </p:spPr>
      </p:pic>
      <p:sp>
        <p:nvSpPr>
          <p:cNvPr id="58" name="Rectangle 57">
            <a:extLst>
              <a:ext uri="{FF2B5EF4-FFF2-40B4-BE49-F238E27FC236}">
                <a16:creationId xmlns:a16="http://schemas.microsoft.com/office/drawing/2014/main" id="{E0CF6FD4-C0B9-044E-FFB4-118A3D360505}"/>
              </a:ext>
            </a:extLst>
          </p:cNvPr>
          <p:cNvSpPr/>
          <p:nvPr/>
        </p:nvSpPr>
        <p:spPr>
          <a:xfrm>
            <a:off x="4796346" y="4421386"/>
            <a:ext cx="1722242" cy="1911033"/>
          </a:xfrm>
          <a:prstGeom prst="rect">
            <a:avLst/>
          </a:prstGeom>
          <a:solidFill>
            <a:srgbClr val="59C9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7" name="Picture 56" descr="A black background with red dots&#10;&#10;Description automatically generated">
            <a:extLst>
              <a:ext uri="{FF2B5EF4-FFF2-40B4-BE49-F238E27FC236}">
                <a16:creationId xmlns:a16="http://schemas.microsoft.com/office/drawing/2014/main" id="{6572A543-955B-E0B9-D310-9DCAF01EBFB7}"/>
              </a:ext>
            </a:extLst>
          </p:cNvPr>
          <p:cNvPicPr>
            <a:picLocks noChangeAspect="1"/>
          </p:cNvPicPr>
          <p:nvPr/>
        </p:nvPicPr>
        <p:blipFill rotWithShape="1">
          <a:blip r:embed="rId14"/>
          <a:srcRect l="11247" r="10642"/>
          <a:stretch/>
        </p:blipFill>
        <p:spPr>
          <a:xfrm>
            <a:off x="5182153" y="4452452"/>
            <a:ext cx="1000543" cy="1280930"/>
          </a:xfrm>
          <a:prstGeom prst="rect">
            <a:avLst/>
          </a:prstGeom>
        </p:spPr>
      </p:pic>
      <p:sp>
        <p:nvSpPr>
          <p:cNvPr id="63" name="Rectangle 62">
            <a:extLst>
              <a:ext uri="{FF2B5EF4-FFF2-40B4-BE49-F238E27FC236}">
                <a16:creationId xmlns:a16="http://schemas.microsoft.com/office/drawing/2014/main" id="{3A38C752-774F-F27F-FDF2-EF2648F60905}"/>
              </a:ext>
            </a:extLst>
          </p:cNvPr>
          <p:cNvSpPr/>
          <p:nvPr/>
        </p:nvSpPr>
        <p:spPr>
          <a:xfrm>
            <a:off x="6929168" y="4416223"/>
            <a:ext cx="1690761" cy="1911033"/>
          </a:xfrm>
          <a:prstGeom prst="rect">
            <a:avLst/>
          </a:prstGeom>
          <a:solidFill>
            <a:srgbClr val="59C9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0" name="Picture 59" descr="A red circle with a black background&#10;&#10;Description automatically generated">
            <a:extLst>
              <a:ext uri="{FF2B5EF4-FFF2-40B4-BE49-F238E27FC236}">
                <a16:creationId xmlns:a16="http://schemas.microsoft.com/office/drawing/2014/main" id="{17210298-90F6-3783-C945-763C0657FE94}"/>
              </a:ext>
            </a:extLst>
          </p:cNvPr>
          <p:cNvPicPr>
            <a:picLocks noChangeAspect="1"/>
          </p:cNvPicPr>
          <p:nvPr/>
        </p:nvPicPr>
        <p:blipFill>
          <a:blip r:embed="rId15"/>
          <a:stretch>
            <a:fillRect/>
          </a:stretch>
        </p:blipFill>
        <p:spPr>
          <a:xfrm>
            <a:off x="7140715" y="4474269"/>
            <a:ext cx="1299147" cy="1299147"/>
          </a:xfrm>
          <a:prstGeom prst="rect">
            <a:avLst/>
          </a:prstGeom>
        </p:spPr>
      </p:pic>
      <p:pic>
        <p:nvPicPr>
          <p:cNvPr id="62" name="Picture 61" descr="A black background with a black square&#10;&#10;Description automatically generated with medium confidence">
            <a:extLst>
              <a:ext uri="{FF2B5EF4-FFF2-40B4-BE49-F238E27FC236}">
                <a16:creationId xmlns:a16="http://schemas.microsoft.com/office/drawing/2014/main" id="{284037F8-8D2B-D516-5E38-00F21F0C5DD0}"/>
              </a:ext>
            </a:extLst>
          </p:cNvPr>
          <p:cNvPicPr>
            <a:picLocks noChangeAspect="1"/>
          </p:cNvPicPr>
          <p:nvPr/>
        </p:nvPicPr>
        <p:blipFill rotWithShape="1">
          <a:blip r:embed="rId16"/>
          <a:srcRect l="21435" t="4162" r="21230" b="5238"/>
          <a:stretch/>
        </p:blipFill>
        <p:spPr>
          <a:xfrm>
            <a:off x="7621016" y="4804500"/>
            <a:ext cx="386065" cy="610058"/>
          </a:xfrm>
          <a:prstGeom prst="rect">
            <a:avLst/>
          </a:prstGeom>
        </p:spPr>
      </p:pic>
      <p:sp>
        <p:nvSpPr>
          <p:cNvPr id="66" name="TextBox 65">
            <a:extLst>
              <a:ext uri="{FF2B5EF4-FFF2-40B4-BE49-F238E27FC236}">
                <a16:creationId xmlns:a16="http://schemas.microsoft.com/office/drawing/2014/main" id="{A1C0A100-0F9C-D5CA-1096-5B71C43CF740}"/>
              </a:ext>
            </a:extLst>
          </p:cNvPr>
          <p:cNvSpPr txBox="1"/>
          <p:nvPr/>
        </p:nvSpPr>
        <p:spPr>
          <a:xfrm>
            <a:off x="508877" y="3488699"/>
            <a:ext cx="1722241" cy="369332"/>
          </a:xfrm>
          <a:prstGeom prst="rect">
            <a:avLst/>
          </a:prstGeom>
          <a:noFill/>
          <a:ln>
            <a:noFill/>
          </a:ln>
        </p:spPr>
        <p:txBody>
          <a:bodyPr wrap="square" rtlCol="0">
            <a:spAutoFit/>
          </a:bodyPr>
          <a:lstStyle/>
          <a:p>
            <a:pPr algn="ctr"/>
            <a:r>
              <a:rPr lang="en-US" dirty="0">
                <a:solidFill>
                  <a:schemeClr val="bg1"/>
                </a:solidFill>
                <a:latin typeface="Futura PT" panose="020B0702020204020303" pitchFamily="34" charset="0"/>
              </a:rPr>
              <a:t>TALK IT OUT</a:t>
            </a:r>
          </a:p>
        </p:txBody>
      </p:sp>
      <p:sp>
        <p:nvSpPr>
          <p:cNvPr id="67" name="TextBox 66">
            <a:extLst>
              <a:ext uri="{FF2B5EF4-FFF2-40B4-BE49-F238E27FC236}">
                <a16:creationId xmlns:a16="http://schemas.microsoft.com/office/drawing/2014/main" id="{E9875EF2-6E4E-2699-BE24-6A879414D56A}"/>
              </a:ext>
            </a:extLst>
          </p:cNvPr>
          <p:cNvSpPr txBox="1"/>
          <p:nvPr/>
        </p:nvSpPr>
        <p:spPr>
          <a:xfrm>
            <a:off x="2607641" y="3488699"/>
            <a:ext cx="1722241" cy="369332"/>
          </a:xfrm>
          <a:prstGeom prst="rect">
            <a:avLst/>
          </a:prstGeom>
          <a:noFill/>
          <a:ln>
            <a:noFill/>
          </a:ln>
        </p:spPr>
        <p:txBody>
          <a:bodyPr wrap="square" rtlCol="0">
            <a:spAutoFit/>
          </a:bodyPr>
          <a:lstStyle/>
          <a:p>
            <a:pPr algn="ctr"/>
            <a:r>
              <a:rPr lang="en-US" dirty="0">
                <a:solidFill>
                  <a:schemeClr val="bg1"/>
                </a:solidFill>
                <a:latin typeface="Futura PT" panose="020B0702020204020303" pitchFamily="34" charset="0"/>
              </a:rPr>
              <a:t>EAT WELL</a:t>
            </a:r>
          </a:p>
        </p:txBody>
      </p:sp>
      <p:sp>
        <p:nvSpPr>
          <p:cNvPr id="68" name="TextBox 67">
            <a:extLst>
              <a:ext uri="{FF2B5EF4-FFF2-40B4-BE49-F238E27FC236}">
                <a16:creationId xmlns:a16="http://schemas.microsoft.com/office/drawing/2014/main" id="{D494979D-9C5B-1932-7F31-8F0D864028AC}"/>
              </a:ext>
            </a:extLst>
          </p:cNvPr>
          <p:cNvSpPr txBox="1"/>
          <p:nvPr/>
        </p:nvSpPr>
        <p:spPr>
          <a:xfrm>
            <a:off x="4757950" y="3290483"/>
            <a:ext cx="1722241" cy="646331"/>
          </a:xfrm>
          <a:prstGeom prst="rect">
            <a:avLst/>
          </a:prstGeom>
          <a:noFill/>
          <a:ln>
            <a:noFill/>
          </a:ln>
        </p:spPr>
        <p:txBody>
          <a:bodyPr wrap="square" rtlCol="0">
            <a:spAutoFit/>
          </a:bodyPr>
          <a:lstStyle/>
          <a:p>
            <a:pPr algn="ctr"/>
            <a:r>
              <a:rPr lang="en-US" dirty="0">
                <a:solidFill>
                  <a:schemeClr val="bg1"/>
                </a:solidFill>
                <a:latin typeface="Futura PT" panose="020B0702020204020303" pitchFamily="34" charset="0"/>
              </a:rPr>
              <a:t>DO WHAT YOU ENJOY</a:t>
            </a:r>
          </a:p>
        </p:txBody>
      </p:sp>
      <p:sp>
        <p:nvSpPr>
          <p:cNvPr id="69" name="TextBox 68">
            <a:extLst>
              <a:ext uri="{FF2B5EF4-FFF2-40B4-BE49-F238E27FC236}">
                <a16:creationId xmlns:a16="http://schemas.microsoft.com/office/drawing/2014/main" id="{363B2E0C-9FBE-DF0B-F29F-3C01925E97CA}"/>
              </a:ext>
            </a:extLst>
          </p:cNvPr>
          <p:cNvSpPr txBox="1"/>
          <p:nvPr/>
        </p:nvSpPr>
        <p:spPr>
          <a:xfrm>
            <a:off x="6912881" y="3365087"/>
            <a:ext cx="1722241" cy="646331"/>
          </a:xfrm>
          <a:prstGeom prst="rect">
            <a:avLst/>
          </a:prstGeom>
          <a:noFill/>
          <a:ln>
            <a:noFill/>
          </a:ln>
        </p:spPr>
        <p:txBody>
          <a:bodyPr wrap="square" rtlCol="0">
            <a:spAutoFit/>
          </a:bodyPr>
          <a:lstStyle/>
          <a:p>
            <a:pPr algn="ctr"/>
            <a:r>
              <a:rPr lang="en-US" dirty="0">
                <a:solidFill>
                  <a:schemeClr val="bg1"/>
                </a:solidFill>
                <a:latin typeface="Futura PT" panose="020B0702020204020303" pitchFamily="34" charset="0"/>
              </a:rPr>
              <a:t>GET ENOUGH SLEEP</a:t>
            </a:r>
          </a:p>
        </p:txBody>
      </p:sp>
      <p:sp>
        <p:nvSpPr>
          <p:cNvPr id="70" name="TextBox 69">
            <a:extLst>
              <a:ext uri="{FF2B5EF4-FFF2-40B4-BE49-F238E27FC236}">
                <a16:creationId xmlns:a16="http://schemas.microsoft.com/office/drawing/2014/main" id="{E64AAC75-9433-CA4F-8500-A3A19A8939EA}"/>
              </a:ext>
            </a:extLst>
          </p:cNvPr>
          <p:cNvSpPr txBox="1"/>
          <p:nvPr/>
        </p:nvSpPr>
        <p:spPr>
          <a:xfrm>
            <a:off x="516932" y="5862568"/>
            <a:ext cx="1722241" cy="369332"/>
          </a:xfrm>
          <a:prstGeom prst="rect">
            <a:avLst/>
          </a:prstGeom>
          <a:noFill/>
          <a:ln>
            <a:noFill/>
          </a:ln>
        </p:spPr>
        <p:txBody>
          <a:bodyPr wrap="square" rtlCol="0">
            <a:spAutoFit/>
          </a:bodyPr>
          <a:lstStyle/>
          <a:p>
            <a:pPr algn="ctr"/>
            <a:r>
              <a:rPr lang="en-US" dirty="0">
                <a:solidFill>
                  <a:schemeClr val="bg1"/>
                </a:solidFill>
                <a:latin typeface="Futura PT" panose="020B0702020204020303" pitchFamily="34" charset="0"/>
              </a:rPr>
              <a:t>MOVE</a:t>
            </a:r>
          </a:p>
        </p:txBody>
      </p:sp>
      <p:sp>
        <p:nvSpPr>
          <p:cNvPr id="71" name="TextBox 70">
            <a:extLst>
              <a:ext uri="{FF2B5EF4-FFF2-40B4-BE49-F238E27FC236}">
                <a16:creationId xmlns:a16="http://schemas.microsoft.com/office/drawing/2014/main" id="{0AA0AA48-9B2A-3E9C-437A-33289275E01F}"/>
              </a:ext>
            </a:extLst>
          </p:cNvPr>
          <p:cNvSpPr txBox="1"/>
          <p:nvPr/>
        </p:nvSpPr>
        <p:spPr>
          <a:xfrm>
            <a:off x="2607640" y="5862568"/>
            <a:ext cx="1722241" cy="369332"/>
          </a:xfrm>
          <a:prstGeom prst="rect">
            <a:avLst/>
          </a:prstGeom>
          <a:noFill/>
          <a:ln>
            <a:noFill/>
          </a:ln>
        </p:spPr>
        <p:txBody>
          <a:bodyPr wrap="square" rtlCol="0">
            <a:spAutoFit/>
          </a:bodyPr>
          <a:lstStyle/>
          <a:p>
            <a:pPr algn="ctr"/>
            <a:r>
              <a:rPr lang="en-US" dirty="0">
                <a:solidFill>
                  <a:schemeClr val="bg1"/>
                </a:solidFill>
                <a:latin typeface="Futura PT" panose="020B0702020204020303" pitchFamily="34" charset="0"/>
              </a:rPr>
              <a:t>WRITE IT OUT</a:t>
            </a:r>
          </a:p>
        </p:txBody>
      </p:sp>
      <p:sp>
        <p:nvSpPr>
          <p:cNvPr id="72" name="TextBox 71">
            <a:extLst>
              <a:ext uri="{FF2B5EF4-FFF2-40B4-BE49-F238E27FC236}">
                <a16:creationId xmlns:a16="http://schemas.microsoft.com/office/drawing/2014/main" id="{D1BAD1CE-72DD-2C43-D2B8-63342F88E7A6}"/>
              </a:ext>
            </a:extLst>
          </p:cNvPr>
          <p:cNvSpPr txBox="1"/>
          <p:nvPr/>
        </p:nvSpPr>
        <p:spPr>
          <a:xfrm>
            <a:off x="4834817" y="5863996"/>
            <a:ext cx="1722241" cy="369332"/>
          </a:xfrm>
          <a:prstGeom prst="rect">
            <a:avLst/>
          </a:prstGeom>
          <a:noFill/>
          <a:ln>
            <a:noFill/>
          </a:ln>
        </p:spPr>
        <p:txBody>
          <a:bodyPr wrap="square" rtlCol="0">
            <a:spAutoFit/>
          </a:bodyPr>
          <a:lstStyle/>
          <a:p>
            <a:pPr algn="ctr"/>
            <a:r>
              <a:rPr lang="en-US" dirty="0">
                <a:solidFill>
                  <a:schemeClr val="bg1"/>
                </a:solidFill>
                <a:latin typeface="Futura PT" panose="020B0702020204020303" pitchFamily="34" charset="0"/>
              </a:rPr>
              <a:t>BE MINDFUL</a:t>
            </a:r>
          </a:p>
        </p:txBody>
      </p:sp>
      <p:sp>
        <p:nvSpPr>
          <p:cNvPr id="73" name="TextBox 72">
            <a:extLst>
              <a:ext uri="{FF2B5EF4-FFF2-40B4-BE49-F238E27FC236}">
                <a16:creationId xmlns:a16="http://schemas.microsoft.com/office/drawing/2014/main" id="{BD00AC6A-9385-C09D-C4E7-08995F07E183}"/>
              </a:ext>
            </a:extLst>
          </p:cNvPr>
          <p:cNvSpPr txBox="1"/>
          <p:nvPr/>
        </p:nvSpPr>
        <p:spPr>
          <a:xfrm>
            <a:off x="6929167" y="5863996"/>
            <a:ext cx="1722241" cy="369332"/>
          </a:xfrm>
          <a:prstGeom prst="rect">
            <a:avLst/>
          </a:prstGeom>
          <a:noFill/>
          <a:ln>
            <a:noFill/>
          </a:ln>
        </p:spPr>
        <p:txBody>
          <a:bodyPr wrap="square" rtlCol="0">
            <a:spAutoFit/>
          </a:bodyPr>
          <a:lstStyle/>
          <a:p>
            <a:pPr algn="ctr"/>
            <a:r>
              <a:rPr lang="en-US" dirty="0">
                <a:solidFill>
                  <a:schemeClr val="bg1"/>
                </a:solidFill>
                <a:latin typeface="Futura PT" panose="020B0702020204020303" pitchFamily="34" charset="0"/>
              </a:rPr>
              <a:t>UNPLUG</a:t>
            </a:r>
          </a:p>
        </p:txBody>
      </p:sp>
      <p:pic>
        <p:nvPicPr>
          <p:cNvPr id="2" name="Picture 1" descr="A white text on a black background&#10;&#10;Description automatically generated">
            <a:extLst>
              <a:ext uri="{FF2B5EF4-FFF2-40B4-BE49-F238E27FC236}">
                <a16:creationId xmlns:a16="http://schemas.microsoft.com/office/drawing/2014/main" id="{C9C50AA1-A5FE-82FC-B88F-F48AEA1733E8}"/>
              </a:ext>
            </a:extLst>
          </p:cNvPr>
          <p:cNvPicPr>
            <a:picLocks noChangeAspect="1"/>
          </p:cNvPicPr>
          <p:nvPr/>
        </p:nvPicPr>
        <p:blipFill>
          <a:blip r:embed="rId17"/>
          <a:stretch>
            <a:fillRect/>
          </a:stretch>
        </p:blipFill>
        <p:spPr>
          <a:xfrm>
            <a:off x="6942906" y="6514902"/>
            <a:ext cx="1919598" cy="343098"/>
          </a:xfrm>
          <a:prstGeom prst="rect">
            <a:avLst/>
          </a:prstGeom>
        </p:spPr>
      </p:pic>
      <p:pic>
        <p:nvPicPr>
          <p:cNvPr id="6" name="Picture 5" descr="A blue and black sign with text&#10;&#10;Description automatically generated with medium confidence">
            <a:extLst>
              <a:ext uri="{FF2B5EF4-FFF2-40B4-BE49-F238E27FC236}">
                <a16:creationId xmlns:a16="http://schemas.microsoft.com/office/drawing/2014/main" id="{DE4E9D05-B9C2-7E0D-3A2E-176832406129}"/>
              </a:ext>
            </a:extLst>
          </p:cNvPr>
          <p:cNvPicPr>
            <a:picLocks noChangeAspect="1"/>
          </p:cNvPicPr>
          <p:nvPr/>
        </p:nvPicPr>
        <p:blipFill>
          <a:blip r:embed="rId18"/>
          <a:stretch>
            <a:fillRect/>
          </a:stretch>
        </p:blipFill>
        <p:spPr>
          <a:xfrm>
            <a:off x="0" y="0"/>
            <a:ext cx="9144000" cy="6858000"/>
          </a:xfrm>
          <a:prstGeom prst="rect">
            <a:avLst/>
          </a:prstGeom>
        </p:spPr>
      </p:pic>
    </p:spTree>
    <p:extLst>
      <p:ext uri="{BB962C8B-B14F-4D97-AF65-F5344CB8AC3E}">
        <p14:creationId xmlns:p14="http://schemas.microsoft.com/office/powerpoint/2010/main" val="964792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EDE54"/>
        </a:solidFill>
        <a:effectLst/>
      </p:bgPr>
    </p:bg>
    <p:spTree>
      <p:nvGrpSpPr>
        <p:cNvPr id="1" name=""/>
        <p:cNvGrpSpPr/>
        <p:nvPr/>
      </p:nvGrpSpPr>
      <p:grpSpPr>
        <a:xfrm>
          <a:off x="0" y="0"/>
          <a:ext cx="0" cy="0"/>
          <a:chOff x="0" y="0"/>
          <a:chExt cx="0" cy="0"/>
        </a:xfrm>
      </p:grpSpPr>
      <p:pic>
        <p:nvPicPr>
          <p:cNvPr id="15" name="Picture 18" descr="vape cloud.png">
            <a:extLst>
              <a:ext uri="{FF2B5EF4-FFF2-40B4-BE49-F238E27FC236}">
                <a16:creationId xmlns:a16="http://schemas.microsoft.com/office/drawing/2014/main" id="{D3EEFDE0-EB32-EB32-A66D-4E3F6ED64DE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9340" y="4436464"/>
            <a:ext cx="6987261" cy="852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black background with a black square&#10;&#10;Description automatically generated with medium confidence">
            <a:extLst>
              <a:ext uri="{FF2B5EF4-FFF2-40B4-BE49-F238E27FC236}">
                <a16:creationId xmlns:a16="http://schemas.microsoft.com/office/drawing/2014/main" id="{D370083D-706F-31C5-EECA-1CE2A4AD6AD5}"/>
              </a:ext>
            </a:extLst>
          </p:cNvPr>
          <p:cNvPicPr>
            <a:picLocks noChangeAspect="1"/>
          </p:cNvPicPr>
          <p:nvPr/>
        </p:nvPicPr>
        <p:blipFill>
          <a:blip r:embed="rId4"/>
          <a:stretch>
            <a:fillRect/>
          </a:stretch>
        </p:blipFill>
        <p:spPr>
          <a:xfrm>
            <a:off x="3751006" y="3886103"/>
            <a:ext cx="3617655" cy="3617655"/>
          </a:xfrm>
          <a:prstGeom prst="rect">
            <a:avLst/>
          </a:prstGeom>
        </p:spPr>
      </p:pic>
      <p:sp>
        <p:nvSpPr>
          <p:cNvPr id="8" name="Speech Bubble: Rectangle with Corners Rounded 7">
            <a:extLst>
              <a:ext uri="{FF2B5EF4-FFF2-40B4-BE49-F238E27FC236}">
                <a16:creationId xmlns:a16="http://schemas.microsoft.com/office/drawing/2014/main" id="{C5F78130-0542-FF28-280A-158B7ABC7A0B}"/>
              </a:ext>
            </a:extLst>
          </p:cNvPr>
          <p:cNvSpPr/>
          <p:nvPr/>
        </p:nvSpPr>
        <p:spPr>
          <a:xfrm>
            <a:off x="6143927" y="3530400"/>
            <a:ext cx="2408906" cy="780435"/>
          </a:xfrm>
          <a:prstGeom prst="wedgeRoundRectCallout">
            <a:avLst>
              <a:gd name="adj1" fmla="val -53139"/>
              <a:gd name="adj2" fmla="val 94323"/>
              <a:gd name="adj3" fmla="val 16667"/>
            </a:avLst>
          </a:prstGeom>
          <a:solidFill>
            <a:srgbClr val="59C9E6"/>
          </a:solidFill>
          <a:ln w="38100">
            <a:solidFill>
              <a:srgbClr val="23232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232328"/>
                </a:solidFill>
                <a:latin typeface="Futura PT Bold" panose="020B0902020204020203" pitchFamily="34" charset="0"/>
              </a:rPr>
              <a:t>“Nah, I’m already addicted to air.”</a:t>
            </a:r>
            <a:endParaRPr lang="en-US" dirty="0">
              <a:solidFill>
                <a:srgbClr val="232328"/>
              </a:solidFill>
              <a:latin typeface="Futura PT Bold" panose="020B0902020204020203" pitchFamily="34" charset="0"/>
            </a:endParaRPr>
          </a:p>
        </p:txBody>
      </p:sp>
      <p:sp>
        <p:nvSpPr>
          <p:cNvPr id="9" name="Speech Bubble: Rectangle with Corners Rounded 8">
            <a:extLst>
              <a:ext uri="{FF2B5EF4-FFF2-40B4-BE49-F238E27FC236}">
                <a16:creationId xmlns:a16="http://schemas.microsoft.com/office/drawing/2014/main" id="{5AC2FA0C-25B4-1A35-6873-F311E835174E}"/>
              </a:ext>
            </a:extLst>
          </p:cNvPr>
          <p:cNvSpPr/>
          <p:nvPr/>
        </p:nvSpPr>
        <p:spPr>
          <a:xfrm>
            <a:off x="975957" y="3872584"/>
            <a:ext cx="2408905" cy="832053"/>
          </a:xfrm>
          <a:prstGeom prst="wedgeRoundRectCallout">
            <a:avLst>
              <a:gd name="adj1" fmla="val 69705"/>
              <a:gd name="adj2" fmla="val 48220"/>
              <a:gd name="adj3" fmla="val 16667"/>
            </a:avLst>
          </a:prstGeom>
          <a:solidFill>
            <a:srgbClr val="59C9E6"/>
          </a:solidFill>
          <a:ln w="38100">
            <a:solidFill>
              <a:srgbClr val="23232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232328"/>
                </a:solidFill>
                <a:latin typeface="Futura PT Bold" panose="020B0902020204020203" pitchFamily="34" charset="0"/>
              </a:rPr>
              <a:t>“Can’t, I need my lungs for hockey.”</a:t>
            </a:r>
            <a:endParaRPr lang="en-US" dirty="0">
              <a:solidFill>
                <a:srgbClr val="232328"/>
              </a:solidFill>
              <a:latin typeface="Futura PT Bold" panose="020B0902020204020203" pitchFamily="34" charset="0"/>
            </a:endParaRPr>
          </a:p>
        </p:txBody>
      </p:sp>
      <p:sp>
        <p:nvSpPr>
          <p:cNvPr id="10" name="Speech Bubble: Rectangle with Corners Rounded 9">
            <a:extLst>
              <a:ext uri="{FF2B5EF4-FFF2-40B4-BE49-F238E27FC236}">
                <a16:creationId xmlns:a16="http://schemas.microsoft.com/office/drawing/2014/main" id="{F49CEC75-F0E9-C076-56CA-F87DA51A6757}"/>
              </a:ext>
            </a:extLst>
          </p:cNvPr>
          <p:cNvSpPr/>
          <p:nvPr/>
        </p:nvSpPr>
        <p:spPr>
          <a:xfrm>
            <a:off x="3482997" y="2253079"/>
            <a:ext cx="2207343" cy="958646"/>
          </a:xfrm>
          <a:prstGeom prst="wedgeRoundRectCallout">
            <a:avLst>
              <a:gd name="adj1" fmla="val 21277"/>
              <a:gd name="adj2" fmla="val 94808"/>
              <a:gd name="adj3" fmla="val 16667"/>
            </a:avLst>
          </a:prstGeom>
          <a:solidFill>
            <a:srgbClr val="59C9E6"/>
          </a:solidFill>
          <a:ln w="38100">
            <a:solidFill>
              <a:srgbClr val="23232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232328"/>
                </a:solidFill>
                <a:latin typeface="Futura PT Bold" panose="020B0902020204020203" pitchFamily="34" charset="0"/>
              </a:rPr>
              <a:t>“No thanks, I don’t feel like it.”</a:t>
            </a:r>
          </a:p>
        </p:txBody>
      </p:sp>
      <p:sp>
        <p:nvSpPr>
          <p:cNvPr id="11" name="Speech Bubble: Rectangle with Corners Rounded 10">
            <a:extLst>
              <a:ext uri="{FF2B5EF4-FFF2-40B4-BE49-F238E27FC236}">
                <a16:creationId xmlns:a16="http://schemas.microsoft.com/office/drawing/2014/main" id="{06637DE4-A7FF-611E-2EAF-216C5069816F}"/>
              </a:ext>
            </a:extLst>
          </p:cNvPr>
          <p:cNvSpPr/>
          <p:nvPr/>
        </p:nvSpPr>
        <p:spPr>
          <a:xfrm>
            <a:off x="606174" y="2000871"/>
            <a:ext cx="2408906" cy="958645"/>
          </a:xfrm>
          <a:prstGeom prst="wedgeRoundRectCallout">
            <a:avLst>
              <a:gd name="adj1" fmla="val 50113"/>
              <a:gd name="adj2" fmla="val 80962"/>
              <a:gd name="adj3" fmla="val 16667"/>
            </a:avLst>
          </a:prstGeom>
          <a:solidFill>
            <a:srgbClr val="59C9E6"/>
          </a:solidFill>
          <a:ln w="38100">
            <a:solidFill>
              <a:srgbClr val="23232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232328"/>
                </a:solidFill>
                <a:latin typeface="Futura PT Bold" panose="020B0902020204020203" pitchFamily="34" charset="0"/>
              </a:rPr>
              <a:t>“Nah, want to play ball instead?”</a:t>
            </a:r>
          </a:p>
        </p:txBody>
      </p:sp>
      <p:sp>
        <p:nvSpPr>
          <p:cNvPr id="12" name="Speech Bubble: Rectangle with Corners Rounded 11">
            <a:extLst>
              <a:ext uri="{FF2B5EF4-FFF2-40B4-BE49-F238E27FC236}">
                <a16:creationId xmlns:a16="http://schemas.microsoft.com/office/drawing/2014/main" id="{72AB06A3-DEB6-305E-2021-61BC1FF60961}"/>
              </a:ext>
            </a:extLst>
          </p:cNvPr>
          <p:cNvSpPr/>
          <p:nvPr/>
        </p:nvSpPr>
        <p:spPr>
          <a:xfrm>
            <a:off x="6158257" y="1811596"/>
            <a:ext cx="2104104" cy="958646"/>
          </a:xfrm>
          <a:prstGeom prst="wedgeRoundRectCallout">
            <a:avLst>
              <a:gd name="adj1" fmla="val -56580"/>
              <a:gd name="adj2" fmla="val 91731"/>
              <a:gd name="adj3" fmla="val 16667"/>
            </a:avLst>
          </a:prstGeom>
          <a:solidFill>
            <a:srgbClr val="59C9E6"/>
          </a:solidFill>
          <a:ln w="38100">
            <a:solidFill>
              <a:srgbClr val="23232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232328"/>
                </a:solidFill>
                <a:latin typeface="Futura PT Bold" panose="020B0902020204020203" pitchFamily="34" charset="0"/>
              </a:rPr>
              <a:t>“Maybe some other time.”</a:t>
            </a:r>
            <a:endParaRPr lang="en-US" dirty="0">
              <a:solidFill>
                <a:srgbClr val="232328"/>
              </a:solidFill>
              <a:latin typeface="Futura PT Bold" panose="020B0902020204020203" pitchFamily="34" charset="0"/>
            </a:endParaRPr>
          </a:p>
        </p:txBody>
      </p:sp>
      <p:sp>
        <p:nvSpPr>
          <p:cNvPr id="2" name="TextBox 1">
            <a:extLst>
              <a:ext uri="{FF2B5EF4-FFF2-40B4-BE49-F238E27FC236}">
                <a16:creationId xmlns:a16="http://schemas.microsoft.com/office/drawing/2014/main" id="{9B0E3B74-803F-2029-786C-A96143F8E926}"/>
              </a:ext>
            </a:extLst>
          </p:cNvPr>
          <p:cNvSpPr txBox="1"/>
          <p:nvPr/>
        </p:nvSpPr>
        <p:spPr>
          <a:xfrm>
            <a:off x="0" y="470617"/>
            <a:ext cx="9144000" cy="707886"/>
          </a:xfrm>
          <a:prstGeom prst="rect">
            <a:avLst/>
          </a:prstGeom>
          <a:noFill/>
        </p:spPr>
        <p:txBody>
          <a:bodyPr wrap="square" rtlCol="0">
            <a:spAutoFit/>
          </a:bodyPr>
          <a:lstStyle/>
          <a:p>
            <a:pPr algn="ctr"/>
            <a:r>
              <a:rPr lang="en-US" sz="4000" dirty="0">
                <a:solidFill>
                  <a:schemeClr val="bg1"/>
                </a:solidFill>
                <a:latin typeface="Futura PT Bold Italic" panose="020B0902020204090203" pitchFamily="34" charset="0"/>
              </a:rPr>
              <a:t>PRACTICE RESISTING</a:t>
            </a:r>
          </a:p>
        </p:txBody>
      </p:sp>
      <p:pic>
        <p:nvPicPr>
          <p:cNvPr id="3" name="Picture 2" descr="A white text on a black background&#10;&#10;Description automatically generated">
            <a:extLst>
              <a:ext uri="{FF2B5EF4-FFF2-40B4-BE49-F238E27FC236}">
                <a16:creationId xmlns:a16="http://schemas.microsoft.com/office/drawing/2014/main" id="{E29A4644-1F8F-9EC8-47F3-E932AA22AC94}"/>
              </a:ext>
            </a:extLst>
          </p:cNvPr>
          <p:cNvPicPr>
            <a:picLocks noChangeAspect="1"/>
          </p:cNvPicPr>
          <p:nvPr/>
        </p:nvPicPr>
        <p:blipFill>
          <a:blip r:embed="rId5"/>
          <a:stretch>
            <a:fillRect/>
          </a:stretch>
        </p:blipFill>
        <p:spPr>
          <a:xfrm>
            <a:off x="7082736" y="6369810"/>
            <a:ext cx="1919598" cy="343098"/>
          </a:xfrm>
          <a:prstGeom prst="rect">
            <a:avLst/>
          </a:prstGeom>
        </p:spPr>
      </p:pic>
      <p:pic>
        <p:nvPicPr>
          <p:cNvPr id="5" name="Picture 4" descr="A person with speech bubbles&#10;&#10;Description automatically generated">
            <a:extLst>
              <a:ext uri="{FF2B5EF4-FFF2-40B4-BE49-F238E27FC236}">
                <a16:creationId xmlns:a16="http://schemas.microsoft.com/office/drawing/2014/main" id="{766D5227-A2E2-DF48-6718-22272F5E0AA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84106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38743E8-C17B-E160-BF7D-B4B91094C234}"/>
              </a:ext>
            </a:extLst>
          </p:cNvPr>
          <p:cNvSpPr/>
          <p:nvPr/>
        </p:nvSpPr>
        <p:spPr>
          <a:xfrm>
            <a:off x="-1" y="-1"/>
            <a:ext cx="9144000" cy="6857999"/>
          </a:xfrm>
          <a:prstGeom prst="rect">
            <a:avLst/>
          </a:prstGeom>
          <a:solidFill>
            <a:srgbClr val="CED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 name="Group 16">
            <a:extLst>
              <a:ext uri="{FF2B5EF4-FFF2-40B4-BE49-F238E27FC236}">
                <a16:creationId xmlns:a16="http://schemas.microsoft.com/office/drawing/2014/main" id="{A5DABA09-57DE-644B-4366-0E9C135CA23B}"/>
              </a:ext>
            </a:extLst>
          </p:cNvPr>
          <p:cNvGrpSpPr/>
          <p:nvPr/>
        </p:nvGrpSpPr>
        <p:grpSpPr>
          <a:xfrm>
            <a:off x="-644271" y="232280"/>
            <a:ext cx="5141847" cy="5141847"/>
            <a:chOff x="-3593074" y="2164991"/>
            <a:chExt cx="3524187" cy="3524187"/>
          </a:xfrm>
        </p:grpSpPr>
        <p:pic>
          <p:nvPicPr>
            <p:cNvPr id="16" name="Picture 15">
              <a:extLst>
                <a:ext uri="{FF2B5EF4-FFF2-40B4-BE49-F238E27FC236}">
                  <a16:creationId xmlns:a16="http://schemas.microsoft.com/office/drawing/2014/main" id="{B17AE39A-E561-2AE6-647F-1E7000D9478F}"/>
                </a:ext>
              </a:extLst>
            </p:cNvPr>
            <p:cNvPicPr>
              <a:picLocks noChangeAspect="1"/>
            </p:cNvPicPr>
            <p:nvPr/>
          </p:nvPicPr>
          <p:blipFill>
            <a:blip r:embed="rId3"/>
            <a:stretch>
              <a:fillRect/>
            </a:stretch>
          </p:blipFill>
          <p:spPr>
            <a:xfrm>
              <a:off x="-2791348" y="2240455"/>
              <a:ext cx="1871265" cy="3448723"/>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FE343540-ADC7-FF07-0944-7002A889D1C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93074" y="2164991"/>
              <a:ext cx="3524187" cy="3524187"/>
            </a:xfrm>
            <a:prstGeom prst="rect">
              <a:avLst/>
            </a:prstGeom>
          </p:spPr>
        </p:pic>
      </p:grpSp>
      <p:pic>
        <p:nvPicPr>
          <p:cNvPr id="9" name="Picture 8">
            <a:extLst>
              <a:ext uri="{FF2B5EF4-FFF2-40B4-BE49-F238E27FC236}">
                <a16:creationId xmlns:a16="http://schemas.microsoft.com/office/drawing/2014/main" id="{735390F9-8923-D41E-E212-75D6C8A2EC4F}"/>
              </a:ext>
            </a:extLst>
          </p:cNvPr>
          <p:cNvPicPr>
            <a:picLocks noChangeAspect="1"/>
          </p:cNvPicPr>
          <p:nvPr/>
        </p:nvPicPr>
        <p:blipFill>
          <a:blip r:embed="rId5"/>
          <a:stretch>
            <a:fillRect/>
          </a:stretch>
        </p:blipFill>
        <p:spPr>
          <a:xfrm rot="20344208">
            <a:off x="406209" y="2310270"/>
            <a:ext cx="1729185" cy="2024742"/>
          </a:xfrm>
          <a:prstGeom prst="rect">
            <a:avLst/>
          </a:prstGeom>
        </p:spPr>
      </p:pic>
      <p:pic>
        <p:nvPicPr>
          <p:cNvPr id="13" name="Content Placeholder 4">
            <a:extLst>
              <a:ext uri="{FF2B5EF4-FFF2-40B4-BE49-F238E27FC236}">
                <a16:creationId xmlns:a16="http://schemas.microsoft.com/office/drawing/2014/main" id="{2CD29A4B-1F28-21F3-92CB-01E4E0AA80E2}"/>
              </a:ext>
            </a:extLst>
          </p:cNvPr>
          <p:cNvPicPr>
            <a:picLocks noChangeAspect="1"/>
          </p:cNvPicPr>
          <p:nvPr/>
        </p:nvPicPr>
        <p:blipFill rotWithShape="1">
          <a:blip r:embed="rId6"/>
          <a:srcRect l="2486" t="29773" r="50000" b="9933"/>
          <a:stretch/>
        </p:blipFill>
        <p:spPr>
          <a:xfrm rot="900000">
            <a:off x="1611732" y="2477358"/>
            <a:ext cx="1708268" cy="2817530"/>
          </a:xfrm>
          <a:prstGeom prst="rect">
            <a:avLst/>
          </a:prstGeom>
        </p:spPr>
      </p:pic>
      <p:pic>
        <p:nvPicPr>
          <p:cNvPr id="20" name="Picture 18" descr="vape cloud.png">
            <a:extLst>
              <a:ext uri="{FF2B5EF4-FFF2-40B4-BE49-F238E27FC236}">
                <a16:creationId xmlns:a16="http://schemas.microsoft.com/office/drawing/2014/main" id="{5F90006A-8913-6BB1-FD1D-C4F9F4D91370}"/>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bwMode="auto">
          <a:xfrm>
            <a:off x="-17697" y="3819761"/>
            <a:ext cx="5030332" cy="303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Content Placeholder 8">
            <a:extLst>
              <a:ext uri="{FF2B5EF4-FFF2-40B4-BE49-F238E27FC236}">
                <a16:creationId xmlns:a16="http://schemas.microsoft.com/office/drawing/2014/main" id="{65112394-259C-FDA6-80D1-8E48DDCE02B0}"/>
              </a:ext>
            </a:extLst>
          </p:cNvPr>
          <p:cNvPicPr>
            <a:picLocks noChangeAspect="1"/>
          </p:cNvPicPr>
          <p:nvPr/>
        </p:nvPicPr>
        <p:blipFill>
          <a:blip r:embed="rId8"/>
          <a:stretch>
            <a:fillRect/>
          </a:stretch>
        </p:blipFill>
        <p:spPr>
          <a:xfrm>
            <a:off x="3777162" y="2383551"/>
            <a:ext cx="5137129" cy="3374141"/>
          </a:xfrm>
          <a:prstGeom prst="rect">
            <a:avLst/>
          </a:prstGeom>
          <a:solidFill>
            <a:schemeClr val="tx1"/>
          </a:solidFill>
        </p:spPr>
      </p:pic>
      <p:pic>
        <p:nvPicPr>
          <p:cNvPr id="23" name="Picture 22" descr="A black background with a black square&#10;&#10;Description automatically generated with medium confidence">
            <a:extLst>
              <a:ext uri="{FF2B5EF4-FFF2-40B4-BE49-F238E27FC236}">
                <a16:creationId xmlns:a16="http://schemas.microsoft.com/office/drawing/2014/main" id="{8060B935-79A5-71FE-5711-8C5E441A46D7}"/>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533861" y="1570577"/>
            <a:ext cx="5714999" cy="5714999"/>
          </a:xfrm>
          <a:prstGeom prst="rect">
            <a:avLst/>
          </a:prstGeom>
        </p:spPr>
      </p:pic>
      <p:pic>
        <p:nvPicPr>
          <p:cNvPr id="19" name="Picture 18" descr="vape cloud.png">
            <a:extLst>
              <a:ext uri="{FF2B5EF4-FFF2-40B4-BE49-F238E27FC236}">
                <a16:creationId xmlns:a16="http://schemas.microsoft.com/office/drawing/2014/main" id="{F2A5A87B-A252-89D4-E722-3A24BDD246D0}"/>
              </a:ext>
            </a:extLst>
          </p:cNvPr>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bwMode="auto">
          <a:xfrm rot="10800000">
            <a:off x="3434417" y="-2"/>
            <a:ext cx="5715000" cy="28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white text on a black background&#10;&#10;Description automatically generated">
            <a:extLst>
              <a:ext uri="{FF2B5EF4-FFF2-40B4-BE49-F238E27FC236}">
                <a16:creationId xmlns:a16="http://schemas.microsoft.com/office/drawing/2014/main" id="{F5D896C4-5A07-0165-8196-77978C596763}"/>
              </a:ext>
            </a:extLst>
          </p:cNvPr>
          <p:cNvPicPr>
            <a:picLocks noChangeAspect="1"/>
          </p:cNvPicPr>
          <p:nvPr/>
        </p:nvPicPr>
        <p:blipFill>
          <a:blip r:embed="rId11"/>
          <a:stretch>
            <a:fillRect/>
          </a:stretch>
        </p:blipFill>
        <p:spPr>
          <a:xfrm>
            <a:off x="7082736" y="6369810"/>
            <a:ext cx="1919598" cy="343098"/>
          </a:xfrm>
          <a:prstGeom prst="rect">
            <a:avLst/>
          </a:prstGeom>
        </p:spPr>
      </p:pic>
      <p:pic>
        <p:nvPicPr>
          <p:cNvPr id="4" name="Picture 3" descr="A screen with a computer and a phone&#10;&#10;Description automatically generated with medium confidence">
            <a:extLst>
              <a:ext uri="{FF2B5EF4-FFF2-40B4-BE49-F238E27FC236}">
                <a16:creationId xmlns:a16="http://schemas.microsoft.com/office/drawing/2014/main" id="{F2F02094-C9A5-E779-06D4-BC5DCE0D5FAE}"/>
              </a:ext>
            </a:extLst>
          </p:cNvPr>
          <p:cNvPicPr>
            <a:picLocks noChangeAspect="1"/>
          </p:cNvPicPr>
          <p:nvPr/>
        </p:nvPicPr>
        <p:blipFill>
          <a:blip r:embed="rId12"/>
          <a:stretch>
            <a:fillRect/>
          </a:stretch>
        </p:blipFill>
        <p:spPr>
          <a:xfrm>
            <a:off x="0" y="0"/>
            <a:ext cx="9144000" cy="6858000"/>
          </a:xfrm>
          <a:prstGeom prst="rect">
            <a:avLst/>
          </a:prstGeom>
        </p:spPr>
      </p:pic>
    </p:spTree>
    <p:extLst>
      <p:ext uri="{BB962C8B-B14F-4D97-AF65-F5344CB8AC3E}">
        <p14:creationId xmlns:p14="http://schemas.microsoft.com/office/powerpoint/2010/main" val="3562098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9C9E6"/>
        </a:solidFill>
        <a:effectLst/>
      </p:bgPr>
    </p:bg>
    <p:spTree>
      <p:nvGrpSpPr>
        <p:cNvPr id="1" name=""/>
        <p:cNvGrpSpPr/>
        <p:nvPr/>
      </p:nvGrpSpPr>
      <p:grpSpPr>
        <a:xfrm>
          <a:off x="0" y="0"/>
          <a:ext cx="0" cy="0"/>
          <a:chOff x="0" y="0"/>
          <a:chExt cx="0" cy="0"/>
        </a:xfrm>
      </p:grpSpPr>
      <p:pic>
        <p:nvPicPr>
          <p:cNvPr id="10" name="Picture 18" descr="vape cloud.png">
            <a:extLst>
              <a:ext uri="{FF2B5EF4-FFF2-40B4-BE49-F238E27FC236}">
                <a16:creationId xmlns:a16="http://schemas.microsoft.com/office/drawing/2014/main" id="{7A1502FA-BF02-0016-2ECA-D21AB821461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25339" y="3849216"/>
            <a:ext cx="5600700"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2">
            <a:extLst>
              <a:ext uri="{FF2B5EF4-FFF2-40B4-BE49-F238E27FC236}">
                <a16:creationId xmlns:a16="http://schemas.microsoft.com/office/drawing/2014/main" id="{2B506A54-2BEF-5D50-C2BE-D4FF7A16B3C1}"/>
              </a:ext>
            </a:extLst>
          </p:cNvPr>
          <p:cNvSpPr>
            <a:spLocks/>
          </p:cNvSpPr>
          <p:nvPr/>
        </p:nvSpPr>
        <p:spPr bwMode="auto">
          <a:xfrm>
            <a:off x="899787" y="514130"/>
            <a:ext cx="6922475" cy="1185144"/>
          </a:xfrm>
          <a:custGeom>
            <a:avLst/>
            <a:gdLst>
              <a:gd name="T0" fmla="+- 0 7791 4449"/>
              <a:gd name="T1" fmla="*/ T0 w 3341"/>
              <a:gd name="T2" fmla="+- 0 -588 -588"/>
              <a:gd name="T3" fmla="*/ -588 h 351"/>
              <a:gd name="T4" fmla="+- 0 4493 4449"/>
              <a:gd name="T5" fmla="*/ T4 w 3341"/>
              <a:gd name="T6" fmla="+- 0 -588 -588"/>
              <a:gd name="T7" fmla="*/ -588 h 351"/>
              <a:gd name="T8" fmla="+- 0 4449 4449"/>
              <a:gd name="T9" fmla="*/ T8 w 3341"/>
              <a:gd name="T10" fmla="+- 0 -237 -588"/>
              <a:gd name="T11" fmla="*/ -237 h 351"/>
              <a:gd name="T12" fmla="+- 0 7747 4449"/>
              <a:gd name="T13" fmla="*/ T12 w 3341"/>
              <a:gd name="T14" fmla="+- 0 -237 -588"/>
              <a:gd name="T15" fmla="*/ -237 h 351"/>
              <a:gd name="T16" fmla="+- 0 7791 4449"/>
              <a:gd name="T17" fmla="*/ T16 w 3341"/>
              <a:gd name="T18" fmla="+- 0 -588 -588"/>
              <a:gd name="T19" fmla="*/ -588 h 351"/>
            </a:gdLst>
            <a:ahLst/>
            <a:cxnLst>
              <a:cxn ang="0">
                <a:pos x="T1" y="T3"/>
              </a:cxn>
              <a:cxn ang="0">
                <a:pos x="T5" y="T7"/>
              </a:cxn>
              <a:cxn ang="0">
                <a:pos x="T9" y="T11"/>
              </a:cxn>
              <a:cxn ang="0">
                <a:pos x="T13" y="T15"/>
              </a:cxn>
              <a:cxn ang="0">
                <a:pos x="T17" y="T19"/>
              </a:cxn>
            </a:cxnLst>
            <a:rect l="0" t="0" r="r" b="b"/>
            <a:pathLst>
              <a:path w="3341" h="351">
                <a:moveTo>
                  <a:pt x="3342" y="0"/>
                </a:moveTo>
                <a:lnTo>
                  <a:pt x="44" y="0"/>
                </a:lnTo>
                <a:lnTo>
                  <a:pt x="0" y="351"/>
                </a:lnTo>
                <a:lnTo>
                  <a:pt x="3298" y="351"/>
                </a:lnTo>
                <a:lnTo>
                  <a:pt x="3342" y="0"/>
                </a:lnTo>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endParaRPr lang="en-CA" sz="1350">
              <a:solidFill>
                <a:prstClr val="black"/>
              </a:solidFill>
              <a:latin typeface="Calibri" panose="020F0502020204030204"/>
            </a:endParaRPr>
          </a:p>
        </p:txBody>
      </p:sp>
      <p:sp>
        <p:nvSpPr>
          <p:cNvPr id="3" name="TextBox 2">
            <a:extLst>
              <a:ext uri="{FF2B5EF4-FFF2-40B4-BE49-F238E27FC236}">
                <a16:creationId xmlns:a16="http://schemas.microsoft.com/office/drawing/2014/main" id="{25BD94CD-9813-A44F-1763-44A92A9090B2}"/>
              </a:ext>
            </a:extLst>
          </p:cNvPr>
          <p:cNvSpPr txBox="1"/>
          <p:nvPr/>
        </p:nvSpPr>
        <p:spPr>
          <a:xfrm>
            <a:off x="1022511" y="482621"/>
            <a:ext cx="6922475" cy="1292662"/>
          </a:xfrm>
          <a:prstGeom prst="rect">
            <a:avLst/>
          </a:prstGeom>
          <a:noFill/>
        </p:spPr>
        <p:txBody>
          <a:bodyPr wrap="square" rtlCol="0">
            <a:spAutoFit/>
          </a:bodyPr>
          <a:lstStyle/>
          <a:p>
            <a:pPr algn="ctr" defTabSz="685800"/>
            <a:r>
              <a:rPr lang="en-US" sz="3900" dirty="0">
                <a:solidFill>
                  <a:srgbClr val="FFFF00"/>
                </a:solidFill>
                <a:latin typeface="Futura PT Bold Italic" panose="020B0902020204090203" pitchFamily="34" charset="0"/>
              </a:rPr>
              <a:t>WHAT CAN SCHOOLS DO ABOUT VAPING?</a:t>
            </a:r>
          </a:p>
        </p:txBody>
      </p:sp>
      <p:sp>
        <p:nvSpPr>
          <p:cNvPr id="8" name="AutoShape 3">
            <a:extLst>
              <a:ext uri="{FF2B5EF4-FFF2-40B4-BE49-F238E27FC236}">
                <a16:creationId xmlns:a16="http://schemas.microsoft.com/office/drawing/2014/main" id="{635FB88A-B977-DDDF-87B6-2B55E3C88C75}"/>
              </a:ext>
            </a:extLst>
          </p:cNvPr>
          <p:cNvSpPr>
            <a:spLocks noChangeAspect="1" noChangeArrowheads="1" noTextEdit="1"/>
          </p:cNvSpPr>
          <p:nvPr/>
        </p:nvSpPr>
        <p:spPr bwMode="auto">
          <a:xfrm>
            <a:off x="1382171" y="1994549"/>
            <a:ext cx="6440091" cy="367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nvGrpSpPr>
          <p:cNvPr id="27" name="Group 26">
            <a:extLst>
              <a:ext uri="{FF2B5EF4-FFF2-40B4-BE49-F238E27FC236}">
                <a16:creationId xmlns:a16="http://schemas.microsoft.com/office/drawing/2014/main" id="{7CE27016-AB23-7E59-06CC-847488D10D6F}"/>
              </a:ext>
            </a:extLst>
          </p:cNvPr>
          <p:cNvGrpSpPr/>
          <p:nvPr/>
        </p:nvGrpSpPr>
        <p:grpSpPr>
          <a:xfrm>
            <a:off x="1381282" y="2877993"/>
            <a:ext cx="6517482" cy="3167063"/>
            <a:chOff x="1777806" y="1864061"/>
            <a:chExt cx="8689976" cy="4222750"/>
          </a:xfrm>
        </p:grpSpPr>
        <p:sp>
          <p:nvSpPr>
            <p:cNvPr id="9" name="Freeform 5">
              <a:extLst>
                <a:ext uri="{FF2B5EF4-FFF2-40B4-BE49-F238E27FC236}">
                  <a16:creationId xmlns:a16="http://schemas.microsoft.com/office/drawing/2014/main" id="{170FA4B0-CEE7-D47D-E3E4-0542B623479E}"/>
                </a:ext>
              </a:extLst>
            </p:cNvPr>
            <p:cNvSpPr>
              <a:spLocks/>
            </p:cNvSpPr>
            <p:nvPr/>
          </p:nvSpPr>
          <p:spPr bwMode="auto">
            <a:xfrm>
              <a:off x="6460932" y="1864061"/>
              <a:ext cx="4006850" cy="4127500"/>
            </a:xfrm>
            <a:custGeom>
              <a:avLst/>
              <a:gdLst>
                <a:gd name="T0" fmla="*/ 384 w 1061"/>
                <a:gd name="T1" fmla="*/ 1071 h 1092"/>
                <a:gd name="T2" fmla="*/ 432 w 1061"/>
                <a:gd name="T3" fmla="*/ 932 h 1092"/>
                <a:gd name="T4" fmla="*/ 763 w 1061"/>
                <a:gd name="T5" fmla="*/ 847 h 1092"/>
                <a:gd name="T6" fmla="*/ 892 w 1061"/>
                <a:gd name="T7" fmla="*/ 637 h 1092"/>
                <a:gd name="T8" fmla="*/ 711 w 1061"/>
                <a:gd name="T9" fmla="*/ 210 h 1092"/>
                <a:gd name="T10" fmla="*/ 312 w 1061"/>
                <a:gd name="T11" fmla="*/ 215 h 1092"/>
                <a:gd name="T12" fmla="*/ 350 w 1061"/>
                <a:gd name="T13" fmla="*/ 250 h 1092"/>
                <a:gd name="T14" fmla="*/ 336 w 1061"/>
                <a:gd name="T15" fmla="*/ 324 h 1092"/>
                <a:gd name="T16" fmla="*/ 61 w 1061"/>
                <a:gd name="T17" fmla="*/ 430 h 1092"/>
                <a:gd name="T18" fmla="*/ 16 w 1061"/>
                <a:gd name="T19" fmla="*/ 424 h 1092"/>
                <a:gd name="T20" fmla="*/ 5 w 1061"/>
                <a:gd name="T21" fmla="*/ 379 h 1092"/>
                <a:gd name="T22" fmla="*/ 86 w 1061"/>
                <a:gd name="T23" fmla="*/ 93 h 1092"/>
                <a:gd name="T24" fmla="*/ 155 w 1061"/>
                <a:gd name="T25" fmla="*/ 73 h 1092"/>
                <a:gd name="T26" fmla="*/ 198 w 1061"/>
                <a:gd name="T27" fmla="*/ 111 h 1092"/>
                <a:gd name="T28" fmla="*/ 271 w 1061"/>
                <a:gd name="T29" fmla="*/ 66 h 1092"/>
                <a:gd name="T30" fmla="*/ 556 w 1061"/>
                <a:gd name="T31" fmla="*/ 9 h 1092"/>
                <a:gd name="T32" fmla="*/ 970 w 1061"/>
                <a:gd name="T33" fmla="*/ 264 h 1092"/>
                <a:gd name="T34" fmla="*/ 1047 w 1061"/>
                <a:gd name="T35" fmla="*/ 609 h 1092"/>
                <a:gd name="T36" fmla="*/ 605 w 1061"/>
                <a:gd name="T37" fmla="*/ 1079 h 1092"/>
                <a:gd name="T38" fmla="*/ 391 w 1061"/>
                <a:gd name="T39" fmla="*/ 1073 h 1092"/>
                <a:gd name="T40" fmla="*/ 386 w 1061"/>
                <a:gd name="T41" fmla="*/ 1072 h 1092"/>
                <a:gd name="T42" fmla="*/ 384 w 1061"/>
                <a:gd name="T43" fmla="*/ 1071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1" h="1092">
                  <a:moveTo>
                    <a:pt x="384" y="1071"/>
                  </a:moveTo>
                  <a:cubicBezTo>
                    <a:pt x="431" y="1035"/>
                    <a:pt x="447" y="989"/>
                    <a:pt x="432" y="932"/>
                  </a:cubicBezTo>
                  <a:cubicBezTo>
                    <a:pt x="555" y="954"/>
                    <a:pt x="666" y="927"/>
                    <a:pt x="763" y="847"/>
                  </a:cubicBezTo>
                  <a:cubicBezTo>
                    <a:pt x="829" y="792"/>
                    <a:pt x="872" y="721"/>
                    <a:pt x="892" y="637"/>
                  </a:cubicBezTo>
                  <a:cubicBezTo>
                    <a:pt x="932" y="470"/>
                    <a:pt x="857" y="296"/>
                    <a:pt x="711" y="210"/>
                  </a:cubicBezTo>
                  <a:cubicBezTo>
                    <a:pt x="574" y="129"/>
                    <a:pt x="411" y="143"/>
                    <a:pt x="312" y="215"/>
                  </a:cubicBezTo>
                  <a:cubicBezTo>
                    <a:pt x="324" y="227"/>
                    <a:pt x="337" y="238"/>
                    <a:pt x="350" y="250"/>
                  </a:cubicBezTo>
                  <a:cubicBezTo>
                    <a:pt x="378" y="276"/>
                    <a:pt x="372" y="310"/>
                    <a:pt x="336" y="324"/>
                  </a:cubicBezTo>
                  <a:cubicBezTo>
                    <a:pt x="244" y="359"/>
                    <a:pt x="153" y="395"/>
                    <a:pt x="61" y="430"/>
                  </a:cubicBezTo>
                  <a:cubicBezTo>
                    <a:pt x="45" y="436"/>
                    <a:pt x="29" y="436"/>
                    <a:pt x="16" y="424"/>
                  </a:cubicBezTo>
                  <a:cubicBezTo>
                    <a:pt x="2" y="411"/>
                    <a:pt x="0" y="396"/>
                    <a:pt x="5" y="379"/>
                  </a:cubicBezTo>
                  <a:cubicBezTo>
                    <a:pt x="32" y="284"/>
                    <a:pt x="59" y="188"/>
                    <a:pt x="86" y="93"/>
                  </a:cubicBezTo>
                  <a:cubicBezTo>
                    <a:pt x="95" y="59"/>
                    <a:pt x="129" y="49"/>
                    <a:pt x="155" y="73"/>
                  </a:cubicBezTo>
                  <a:cubicBezTo>
                    <a:pt x="170" y="86"/>
                    <a:pt x="184" y="99"/>
                    <a:pt x="198" y="111"/>
                  </a:cubicBezTo>
                  <a:cubicBezTo>
                    <a:pt x="223" y="96"/>
                    <a:pt x="246" y="80"/>
                    <a:pt x="271" y="66"/>
                  </a:cubicBezTo>
                  <a:cubicBezTo>
                    <a:pt x="360" y="18"/>
                    <a:pt x="456" y="0"/>
                    <a:pt x="556" y="9"/>
                  </a:cubicBezTo>
                  <a:cubicBezTo>
                    <a:pt x="736" y="26"/>
                    <a:pt x="874" y="113"/>
                    <a:pt x="970" y="264"/>
                  </a:cubicBezTo>
                  <a:cubicBezTo>
                    <a:pt x="1037" y="369"/>
                    <a:pt x="1061" y="485"/>
                    <a:pt x="1047" y="609"/>
                  </a:cubicBezTo>
                  <a:cubicBezTo>
                    <a:pt x="1020" y="846"/>
                    <a:pt x="840" y="1036"/>
                    <a:pt x="605" y="1079"/>
                  </a:cubicBezTo>
                  <a:cubicBezTo>
                    <a:pt x="534" y="1092"/>
                    <a:pt x="462" y="1090"/>
                    <a:pt x="391" y="1073"/>
                  </a:cubicBezTo>
                  <a:cubicBezTo>
                    <a:pt x="389" y="1073"/>
                    <a:pt x="387" y="1073"/>
                    <a:pt x="386" y="1072"/>
                  </a:cubicBezTo>
                  <a:cubicBezTo>
                    <a:pt x="385" y="1072"/>
                    <a:pt x="385" y="1071"/>
                    <a:pt x="384" y="10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1" name="Freeform 6">
              <a:extLst>
                <a:ext uri="{FF2B5EF4-FFF2-40B4-BE49-F238E27FC236}">
                  <a16:creationId xmlns:a16="http://schemas.microsoft.com/office/drawing/2014/main" id="{A6E28C95-C0DC-6330-4DC1-0264C40B37BF}"/>
                </a:ext>
              </a:extLst>
            </p:cNvPr>
            <p:cNvSpPr>
              <a:spLocks/>
            </p:cNvSpPr>
            <p:nvPr/>
          </p:nvSpPr>
          <p:spPr bwMode="auto">
            <a:xfrm>
              <a:off x="1777806" y="2064086"/>
              <a:ext cx="4200525" cy="4022725"/>
            </a:xfrm>
            <a:custGeom>
              <a:avLst/>
              <a:gdLst>
                <a:gd name="T0" fmla="*/ 1018 w 1112"/>
                <a:gd name="T1" fmla="*/ 607 h 1064"/>
                <a:gd name="T2" fmla="*/ 992 w 1112"/>
                <a:gd name="T3" fmla="*/ 701 h 1064"/>
                <a:gd name="T4" fmla="*/ 1003 w 1112"/>
                <a:gd name="T5" fmla="*/ 746 h 1064"/>
                <a:gd name="T6" fmla="*/ 1049 w 1112"/>
                <a:gd name="T7" fmla="*/ 752 h 1064"/>
                <a:gd name="T8" fmla="*/ 1112 w 1112"/>
                <a:gd name="T9" fmla="*/ 730 h 1064"/>
                <a:gd name="T10" fmla="*/ 1073 w 1112"/>
                <a:gd name="T11" fmla="*/ 776 h 1064"/>
                <a:gd name="T12" fmla="*/ 859 w 1112"/>
                <a:gd name="T13" fmla="*/ 957 h 1064"/>
                <a:gd name="T14" fmla="*/ 353 w 1112"/>
                <a:gd name="T15" fmla="*/ 992 h 1064"/>
                <a:gd name="T16" fmla="*/ 25 w 1112"/>
                <a:gd name="T17" fmla="*/ 573 h 1064"/>
                <a:gd name="T18" fmla="*/ 148 w 1112"/>
                <a:gd name="T19" fmla="*/ 144 h 1064"/>
                <a:gd name="T20" fmla="*/ 150 w 1112"/>
                <a:gd name="T21" fmla="*/ 129 h 1064"/>
                <a:gd name="T22" fmla="*/ 117 w 1112"/>
                <a:gd name="T23" fmla="*/ 62 h 1064"/>
                <a:gd name="T24" fmla="*/ 155 w 1112"/>
                <a:gd name="T25" fmla="*/ 0 h 1064"/>
                <a:gd name="T26" fmla="*/ 451 w 1112"/>
                <a:gd name="T27" fmla="*/ 0 h 1064"/>
                <a:gd name="T28" fmla="*/ 492 w 1112"/>
                <a:gd name="T29" fmla="*/ 23 h 1064"/>
                <a:gd name="T30" fmla="*/ 485 w 1112"/>
                <a:gd name="T31" fmla="*/ 70 h 1064"/>
                <a:gd name="T32" fmla="*/ 308 w 1112"/>
                <a:gd name="T33" fmla="*/ 305 h 1064"/>
                <a:gd name="T34" fmla="*/ 235 w 1112"/>
                <a:gd name="T35" fmla="*/ 298 h 1064"/>
                <a:gd name="T36" fmla="*/ 228 w 1112"/>
                <a:gd name="T37" fmla="*/ 284 h 1064"/>
                <a:gd name="T38" fmla="*/ 185 w 1112"/>
                <a:gd name="T39" fmla="*/ 373 h 1064"/>
                <a:gd name="T40" fmla="*/ 479 w 1112"/>
                <a:gd name="T41" fmla="*/ 877 h 1064"/>
                <a:gd name="T42" fmla="*/ 851 w 1112"/>
                <a:gd name="T43" fmla="*/ 785 h 1064"/>
                <a:gd name="T44" fmla="*/ 1006 w 1112"/>
                <a:gd name="T45" fmla="*/ 621 h 1064"/>
                <a:gd name="T46" fmla="*/ 1015 w 1112"/>
                <a:gd name="T47" fmla="*/ 609 h 1064"/>
                <a:gd name="T48" fmla="*/ 1018 w 1112"/>
                <a:gd name="T49" fmla="*/ 607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2" h="1064">
                  <a:moveTo>
                    <a:pt x="1018" y="607"/>
                  </a:moveTo>
                  <a:cubicBezTo>
                    <a:pt x="1009" y="639"/>
                    <a:pt x="1001" y="670"/>
                    <a:pt x="992" y="701"/>
                  </a:cubicBezTo>
                  <a:cubicBezTo>
                    <a:pt x="986" y="718"/>
                    <a:pt x="989" y="734"/>
                    <a:pt x="1003" y="746"/>
                  </a:cubicBezTo>
                  <a:cubicBezTo>
                    <a:pt x="1016" y="759"/>
                    <a:pt x="1032" y="759"/>
                    <a:pt x="1049" y="752"/>
                  </a:cubicBezTo>
                  <a:cubicBezTo>
                    <a:pt x="1069" y="744"/>
                    <a:pt x="1090" y="736"/>
                    <a:pt x="1112" y="730"/>
                  </a:cubicBezTo>
                  <a:cubicBezTo>
                    <a:pt x="1099" y="746"/>
                    <a:pt x="1086" y="761"/>
                    <a:pt x="1073" y="776"/>
                  </a:cubicBezTo>
                  <a:cubicBezTo>
                    <a:pt x="1010" y="847"/>
                    <a:pt x="943" y="912"/>
                    <a:pt x="859" y="957"/>
                  </a:cubicBezTo>
                  <a:cubicBezTo>
                    <a:pt x="696" y="1045"/>
                    <a:pt x="525" y="1064"/>
                    <a:pt x="353" y="992"/>
                  </a:cubicBezTo>
                  <a:cubicBezTo>
                    <a:pt x="167" y="914"/>
                    <a:pt x="57" y="772"/>
                    <a:pt x="25" y="573"/>
                  </a:cubicBezTo>
                  <a:cubicBezTo>
                    <a:pt x="0" y="412"/>
                    <a:pt x="44" y="269"/>
                    <a:pt x="148" y="144"/>
                  </a:cubicBezTo>
                  <a:cubicBezTo>
                    <a:pt x="153" y="139"/>
                    <a:pt x="154" y="135"/>
                    <a:pt x="150" y="129"/>
                  </a:cubicBezTo>
                  <a:cubicBezTo>
                    <a:pt x="139" y="107"/>
                    <a:pt x="128" y="84"/>
                    <a:pt x="117" y="62"/>
                  </a:cubicBezTo>
                  <a:cubicBezTo>
                    <a:pt x="101" y="30"/>
                    <a:pt x="120" y="0"/>
                    <a:pt x="155" y="0"/>
                  </a:cubicBezTo>
                  <a:cubicBezTo>
                    <a:pt x="254" y="0"/>
                    <a:pt x="352" y="0"/>
                    <a:pt x="451" y="0"/>
                  </a:cubicBezTo>
                  <a:cubicBezTo>
                    <a:pt x="469" y="0"/>
                    <a:pt x="484" y="6"/>
                    <a:pt x="492" y="23"/>
                  </a:cubicBezTo>
                  <a:cubicBezTo>
                    <a:pt x="500" y="40"/>
                    <a:pt x="496" y="55"/>
                    <a:pt x="485" y="70"/>
                  </a:cubicBezTo>
                  <a:cubicBezTo>
                    <a:pt x="426" y="148"/>
                    <a:pt x="367" y="226"/>
                    <a:pt x="308" y="305"/>
                  </a:cubicBezTo>
                  <a:cubicBezTo>
                    <a:pt x="286" y="334"/>
                    <a:pt x="251" y="331"/>
                    <a:pt x="235" y="298"/>
                  </a:cubicBezTo>
                  <a:cubicBezTo>
                    <a:pt x="233" y="294"/>
                    <a:pt x="230" y="290"/>
                    <a:pt x="228" y="284"/>
                  </a:cubicBezTo>
                  <a:cubicBezTo>
                    <a:pt x="209" y="313"/>
                    <a:pt x="195" y="342"/>
                    <a:pt x="185" y="373"/>
                  </a:cubicBezTo>
                  <a:cubicBezTo>
                    <a:pt x="114" y="595"/>
                    <a:pt x="250" y="832"/>
                    <a:pt x="479" y="877"/>
                  </a:cubicBezTo>
                  <a:cubicBezTo>
                    <a:pt x="616" y="905"/>
                    <a:pt x="741" y="872"/>
                    <a:pt x="851" y="785"/>
                  </a:cubicBezTo>
                  <a:cubicBezTo>
                    <a:pt x="911" y="739"/>
                    <a:pt x="960" y="681"/>
                    <a:pt x="1006" y="621"/>
                  </a:cubicBezTo>
                  <a:cubicBezTo>
                    <a:pt x="1009" y="617"/>
                    <a:pt x="1012" y="613"/>
                    <a:pt x="1015" y="609"/>
                  </a:cubicBezTo>
                  <a:cubicBezTo>
                    <a:pt x="1015" y="608"/>
                    <a:pt x="1016" y="608"/>
                    <a:pt x="1018" y="6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2" name="Freeform 7">
              <a:extLst>
                <a:ext uri="{FF2B5EF4-FFF2-40B4-BE49-F238E27FC236}">
                  <a16:creationId xmlns:a16="http://schemas.microsoft.com/office/drawing/2014/main" id="{686B1EC7-B4F0-B79B-D7C5-439B3ED138C7}"/>
                </a:ext>
              </a:extLst>
            </p:cNvPr>
            <p:cNvSpPr>
              <a:spLocks/>
            </p:cNvSpPr>
            <p:nvPr/>
          </p:nvSpPr>
          <p:spPr bwMode="auto">
            <a:xfrm>
              <a:off x="3817744" y="1891048"/>
              <a:ext cx="4010025" cy="3802063"/>
            </a:xfrm>
            <a:custGeom>
              <a:avLst/>
              <a:gdLst>
                <a:gd name="T0" fmla="*/ 734 w 1062"/>
                <a:gd name="T1" fmla="*/ 809 h 1006"/>
                <a:gd name="T2" fmla="*/ 486 w 1062"/>
                <a:gd name="T3" fmla="*/ 441 h 1006"/>
                <a:gd name="T4" fmla="*/ 329 w 1062"/>
                <a:gd name="T5" fmla="*/ 262 h 1006"/>
                <a:gd name="T6" fmla="*/ 93 w 1062"/>
                <a:gd name="T7" fmla="*/ 153 h 1006"/>
                <a:gd name="T8" fmla="*/ 20 w 1062"/>
                <a:gd name="T9" fmla="*/ 147 h 1006"/>
                <a:gd name="T10" fmla="*/ 0 w 1062"/>
                <a:gd name="T11" fmla="*/ 2 h 1006"/>
                <a:gd name="T12" fmla="*/ 64 w 1062"/>
                <a:gd name="T13" fmla="*/ 2 h 1006"/>
                <a:gd name="T14" fmla="*/ 485 w 1062"/>
                <a:gd name="T15" fmla="*/ 208 h 1006"/>
                <a:gd name="T16" fmla="*/ 671 w 1062"/>
                <a:gd name="T17" fmla="*/ 449 h 1006"/>
                <a:gd name="T18" fmla="*/ 831 w 1062"/>
                <a:gd name="T19" fmla="*/ 688 h 1006"/>
                <a:gd name="T20" fmla="*/ 838 w 1062"/>
                <a:gd name="T21" fmla="*/ 697 h 1006"/>
                <a:gd name="T22" fmla="*/ 880 w 1062"/>
                <a:gd name="T23" fmla="*/ 652 h 1006"/>
                <a:gd name="T24" fmla="*/ 926 w 1062"/>
                <a:gd name="T25" fmla="*/ 640 h 1006"/>
                <a:gd name="T26" fmla="*/ 949 w 1062"/>
                <a:gd name="T27" fmla="*/ 664 h 1006"/>
                <a:gd name="T28" fmla="*/ 1056 w 1062"/>
                <a:gd name="T29" fmla="*/ 949 h 1006"/>
                <a:gd name="T30" fmla="*/ 1048 w 1062"/>
                <a:gd name="T31" fmla="*/ 990 h 1006"/>
                <a:gd name="T32" fmla="*/ 1006 w 1062"/>
                <a:gd name="T33" fmla="*/ 1002 h 1006"/>
                <a:gd name="T34" fmla="*/ 766 w 1062"/>
                <a:gd name="T35" fmla="*/ 932 h 1006"/>
                <a:gd name="T36" fmla="*/ 716 w 1062"/>
                <a:gd name="T37" fmla="*/ 917 h 1006"/>
                <a:gd name="T38" fmla="*/ 697 w 1062"/>
                <a:gd name="T39" fmla="*/ 849 h 1006"/>
                <a:gd name="T40" fmla="*/ 734 w 1062"/>
                <a:gd name="T41" fmla="*/ 809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2" h="1006">
                  <a:moveTo>
                    <a:pt x="734" y="809"/>
                  </a:moveTo>
                  <a:cubicBezTo>
                    <a:pt x="651" y="685"/>
                    <a:pt x="569" y="562"/>
                    <a:pt x="486" y="441"/>
                  </a:cubicBezTo>
                  <a:cubicBezTo>
                    <a:pt x="441" y="375"/>
                    <a:pt x="389" y="314"/>
                    <a:pt x="329" y="262"/>
                  </a:cubicBezTo>
                  <a:cubicBezTo>
                    <a:pt x="260" y="204"/>
                    <a:pt x="182" y="166"/>
                    <a:pt x="93" y="153"/>
                  </a:cubicBezTo>
                  <a:cubicBezTo>
                    <a:pt x="69" y="150"/>
                    <a:pt x="44" y="149"/>
                    <a:pt x="20" y="147"/>
                  </a:cubicBezTo>
                  <a:cubicBezTo>
                    <a:pt x="46" y="94"/>
                    <a:pt x="40" y="46"/>
                    <a:pt x="0" y="2"/>
                  </a:cubicBezTo>
                  <a:cubicBezTo>
                    <a:pt x="22" y="2"/>
                    <a:pt x="43" y="0"/>
                    <a:pt x="64" y="2"/>
                  </a:cubicBezTo>
                  <a:cubicBezTo>
                    <a:pt x="233" y="12"/>
                    <a:pt x="370" y="88"/>
                    <a:pt x="485" y="208"/>
                  </a:cubicBezTo>
                  <a:cubicBezTo>
                    <a:pt x="556" y="281"/>
                    <a:pt x="615" y="364"/>
                    <a:pt x="671" y="449"/>
                  </a:cubicBezTo>
                  <a:cubicBezTo>
                    <a:pt x="724" y="529"/>
                    <a:pt x="778" y="608"/>
                    <a:pt x="831" y="688"/>
                  </a:cubicBezTo>
                  <a:cubicBezTo>
                    <a:pt x="833" y="691"/>
                    <a:pt x="835" y="694"/>
                    <a:pt x="838" y="697"/>
                  </a:cubicBezTo>
                  <a:cubicBezTo>
                    <a:pt x="852" y="682"/>
                    <a:pt x="866" y="667"/>
                    <a:pt x="880" y="652"/>
                  </a:cubicBezTo>
                  <a:cubicBezTo>
                    <a:pt x="893" y="638"/>
                    <a:pt x="909" y="634"/>
                    <a:pt x="926" y="640"/>
                  </a:cubicBezTo>
                  <a:cubicBezTo>
                    <a:pt x="937" y="645"/>
                    <a:pt x="945" y="653"/>
                    <a:pt x="949" y="664"/>
                  </a:cubicBezTo>
                  <a:cubicBezTo>
                    <a:pt x="985" y="759"/>
                    <a:pt x="1021" y="854"/>
                    <a:pt x="1056" y="949"/>
                  </a:cubicBezTo>
                  <a:cubicBezTo>
                    <a:pt x="1062" y="964"/>
                    <a:pt x="1059" y="978"/>
                    <a:pt x="1048" y="990"/>
                  </a:cubicBezTo>
                  <a:cubicBezTo>
                    <a:pt x="1037" y="1003"/>
                    <a:pt x="1022" y="1006"/>
                    <a:pt x="1006" y="1002"/>
                  </a:cubicBezTo>
                  <a:cubicBezTo>
                    <a:pt x="926" y="978"/>
                    <a:pt x="846" y="955"/>
                    <a:pt x="766" y="932"/>
                  </a:cubicBezTo>
                  <a:cubicBezTo>
                    <a:pt x="750" y="927"/>
                    <a:pt x="733" y="922"/>
                    <a:pt x="716" y="917"/>
                  </a:cubicBezTo>
                  <a:cubicBezTo>
                    <a:pt x="685" y="907"/>
                    <a:pt x="675" y="874"/>
                    <a:pt x="697" y="849"/>
                  </a:cubicBezTo>
                  <a:cubicBezTo>
                    <a:pt x="710" y="835"/>
                    <a:pt x="723" y="822"/>
                    <a:pt x="734" y="80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grpSp>
        <p:nvGrpSpPr>
          <p:cNvPr id="23" name="Group 22">
            <a:extLst>
              <a:ext uri="{FF2B5EF4-FFF2-40B4-BE49-F238E27FC236}">
                <a16:creationId xmlns:a16="http://schemas.microsoft.com/office/drawing/2014/main" id="{BBAAA563-A413-AC2E-45C4-B7D10CCC5352}"/>
              </a:ext>
            </a:extLst>
          </p:cNvPr>
          <p:cNvGrpSpPr/>
          <p:nvPr/>
        </p:nvGrpSpPr>
        <p:grpSpPr>
          <a:xfrm>
            <a:off x="2396810" y="2642503"/>
            <a:ext cx="953691" cy="952500"/>
            <a:chOff x="3655819" y="1603711"/>
            <a:chExt cx="1271588" cy="1270000"/>
          </a:xfrm>
        </p:grpSpPr>
        <p:grpSp>
          <p:nvGrpSpPr>
            <p:cNvPr id="6" name="Group 5">
              <a:extLst>
                <a:ext uri="{FF2B5EF4-FFF2-40B4-BE49-F238E27FC236}">
                  <a16:creationId xmlns:a16="http://schemas.microsoft.com/office/drawing/2014/main" id="{7A005AA0-1B76-72FB-4188-D52F80134A90}"/>
                </a:ext>
              </a:extLst>
            </p:cNvPr>
            <p:cNvGrpSpPr/>
            <p:nvPr/>
          </p:nvGrpSpPr>
          <p:grpSpPr>
            <a:xfrm>
              <a:off x="3655819" y="1603711"/>
              <a:ext cx="1271588" cy="1270000"/>
              <a:chOff x="3655819" y="1603711"/>
              <a:chExt cx="1271588" cy="1270000"/>
            </a:xfrm>
          </p:grpSpPr>
          <p:sp>
            <p:nvSpPr>
              <p:cNvPr id="13" name="Freeform 8">
                <a:extLst>
                  <a:ext uri="{FF2B5EF4-FFF2-40B4-BE49-F238E27FC236}">
                    <a16:creationId xmlns:a16="http://schemas.microsoft.com/office/drawing/2014/main" id="{90148BAF-5594-C851-9547-2D9232A18D8D}"/>
                  </a:ext>
                </a:extLst>
              </p:cNvPr>
              <p:cNvSpPr>
                <a:spLocks/>
              </p:cNvSpPr>
              <p:nvPr/>
            </p:nvSpPr>
            <p:spPr bwMode="auto">
              <a:xfrm>
                <a:off x="3655819" y="1603711"/>
                <a:ext cx="1271588" cy="1270000"/>
              </a:xfrm>
              <a:custGeom>
                <a:avLst/>
                <a:gdLst>
                  <a:gd name="T0" fmla="*/ 169 w 337"/>
                  <a:gd name="T1" fmla="*/ 1 h 336"/>
                  <a:gd name="T2" fmla="*/ 336 w 337"/>
                  <a:gd name="T3" fmla="*/ 169 h 336"/>
                  <a:gd name="T4" fmla="*/ 168 w 337"/>
                  <a:gd name="T5" fmla="*/ 336 h 336"/>
                  <a:gd name="T6" fmla="*/ 1 w 337"/>
                  <a:gd name="T7" fmla="*/ 167 h 336"/>
                  <a:gd name="T8" fmla="*/ 169 w 337"/>
                  <a:gd name="T9" fmla="*/ 1 h 336"/>
                </a:gdLst>
                <a:ahLst/>
                <a:cxnLst>
                  <a:cxn ang="0">
                    <a:pos x="T0" y="T1"/>
                  </a:cxn>
                  <a:cxn ang="0">
                    <a:pos x="T2" y="T3"/>
                  </a:cxn>
                  <a:cxn ang="0">
                    <a:pos x="T4" y="T5"/>
                  </a:cxn>
                  <a:cxn ang="0">
                    <a:pos x="T6" y="T7"/>
                  </a:cxn>
                  <a:cxn ang="0">
                    <a:pos x="T8" y="T9"/>
                  </a:cxn>
                </a:cxnLst>
                <a:rect l="0" t="0" r="r" b="b"/>
                <a:pathLst>
                  <a:path w="337" h="336">
                    <a:moveTo>
                      <a:pt x="169" y="1"/>
                    </a:moveTo>
                    <a:cubicBezTo>
                      <a:pt x="261" y="1"/>
                      <a:pt x="337" y="77"/>
                      <a:pt x="336" y="169"/>
                    </a:cubicBezTo>
                    <a:cubicBezTo>
                      <a:pt x="335" y="262"/>
                      <a:pt x="260" y="336"/>
                      <a:pt x="168" y="336"/>
                    </a:cubicBezTo>
                    <a:cubicBezTo>
                      <a:pt x="75" y="335"/>
                      <a:pt x="0" y="260"/>
                      <a:pt x="1" y="167"/>
                    </a:cubicBezTo>
                    <a:cubicBezTo>
                      <a:pt x="1" y="75"/>
                      <a:pt x="77" y="0"/>
                      <a:pt x="169" y="1"/>
                    </a:cubicBezTo>
                    <a:close/>
                  </a:path>
                </a:pathLst>
              </a:custGeom>
              <a:solidFill>
                <a:srgbClr val="FEFEFE"/>
              </a:solidFill>
              <a:ln w="182563" cap="flat">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4" name="Rectangle 9">
                <a:extLst>
                  <a:ext uri="{FF2B5EF4-FFF2-40B4-BE49-F238E27FC236}">
                    <a16:creationId xmlns:a16="http://schemas.microsoft.com/office/drawing/2014/main" id="{E1EADBBE-53E6-39A6-6FC1-F37AD332D36D}"/>
                  </a:ext>
                </a:extLst>
              </p:cNvPr>
              <p:cNvSpPr>
                <a:spLocks noChangeArrowheads="1"/>
              </p:cNvSpPr>
              <p:nvPr/>
            </p:nvSpPr>
            <p:spPr bwMode="auto">
              <a:xfrm>
                <a:off x="3919344" y="2105362"/>
                <a:ext cx="6176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dirty="0" err="1">
                    <a:solidFill>
                      <a:srgbClr val="000000"/>
                    </a:solidFill>
                    <a:latin typeface="Futura PT Bold" panose="020B0902020204020203" pitchFamily="34" charset="0"/>
                  </a:rPr>
                  <a:t>Suppo</a:t>
                </a:r>
                <a:endParaRPr lang="en-US" altLang="en-US" sz="1350" dirty="0">
                  <a:solidFill>
                    <a:prstClr val="black"/>
                  </a:solidFill>
                </a:endParaRPr>
              </a:p>
            </p:txBody>
          </p:sp>
        </p:grpSp>
        <p:sp>
          <p:nvSpPr>
            <p:cNvPr id="15" name="Rectangle 10">
              <a:extLst>
                <a:ext uri="{FF2B5EF4-FFF2-40B4-BE49-F238E27FC236}">
                  <a16:creationId xmlns:a16="http://schemas.microsoft.com/office/drawing/2014/main" id="{B69850E1-7E34-D121-7591-A0E5015784B4}"/>
                </a:ext>
              </a:extLst>
            </p:cNvPr>
            <p:cNvSpPr>
              <a:spLocks noChangeArrowheads="1"/>
            </p:cNvSpPr>
            <p:nvPr/>
          </p:nvSpPr>
          <p:spPr bwMode="auto">
            <a:xfrm>
              <a:off x="4514656" y="2105362"/>
              <a:ext cx="1526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dirty="0">
                  <a:solidFill>
                    <a:srgbClr val="000000"/>
                  </a:solidFill>
                  <a:latin typeface="Futura PT Bold" panose="020B0902020204020203" pitchFamily="34" charset="0"/>
                </a:rPr>
                <a:t>rt</a:t>
              </a:r>
              <a:endParaRPr lang="en-US" altLang="en-US" sz="1350" dirty="0">
                <a:solidFill>
                  <a:prstClr val="black"/>
                </a:solidFill>
              </a:endParaRPr>
            </a:p>
          </p:txBody>
        </p:sp>
      </p:grpSp>
      <p:sp>
        <p:nvSpPr>
          <p:cNvPr id="16" name="Rectangle 11">
            <a:extLst>
              <a:ext uri="{FF2B5EF4-FFF2-40B4-BE49-F238E27FC236}">
                <a16:creationId xmlns:a16="http://schemas.microsoft.com/office/drawing/2014/main" id="{E440B916-8846-2FE7-4E31-399426101707}"/>
              </a:ext>
            </a:extLst>
          </p:cNvPr>
          <p:cNvSpPr>
            <a:spLocks noChangeArrowheads="1"/>
          </p:cNvSpPr>
          <p:nvPr/>
        </p:nvSpPr>
        <p:spPr bwMode="auto">
          <a:xfrm>
            <a:off x="3449096" y="2436271"/>
            <a:ext cx="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dirty="0">
              <a:solidFill>
                <a:prstClr val="black"/>
              </a:solidFill>
            </a:endParaRPr>
          </a:p>
        </p:txBody>
      </p:sp>
      <p:grpSp>
        <p:nvGrpSpPr>
          <p:cNvPr id="26" name="Group 25">
            <a:extLst>
              <a:ext uri="{FF2B5EF4-FFF2-40B4-BE49-F238E27FC236}">
                <a16:creationId xmlns:a16="http://schemas.microsoft.com/office/drawing/2014/main" id="{EAABD521-3588-D2A5-62F0-35FF625B62B1}"/>
              </a:ext>
            </a:extLst>
          </p:cNvPr>
          <p:cNvGrpSpPr/>
          <p:nvPr/>
        </p:nvGrpSpPr>
        <p:grpSpPr>
          <a:xfrm>
            <a:off x="5668641" y="5225184"/>
            <a:ext cx="1109505" cy="1049193"/>
            <a:chOff x="7587070" y="5058111"/>
            <a:chExt cx="1268413" cy="1270000"/>
          </a:xfrm>
        </p:grpSpPr>
        <p:sp>
          <p:nvSpPr>
            <p:cNvPr id="17" name="Freeform 12">
              <a:extLst>
                <a:ext uri="{FF2B5EF4-FFF2-40B4-BE49-F238E27FC236}">
                  <a16:creationId xmlns:a16="http://schemas.microsoft.com/office/drawing/2014/main" id="{5331D6CE-4DF1-DB28-DF63-BA5BAC7023A8}"/>
                </a:ext>
              </a:extLst>
            </p:cNvPr>
            <p:cNvSpPr>
              <a:spLocks/>
            </p:cNvSpPr>
            <p:nvPr/>
          </p:nvSpPr>
          <p:spPr bwMode="auto">
            <a:xfrm>
              <a:off x="7587070" y="5058111"/>
              <a:ext cx="1268413" cy="1270000"/>
            </a:xfrm>
            <a:custGeom>
              <a:avLst/>
              <a:gdLst>
                <a:gd name="T0" fmla="*/ 168 w 336"/>
                <a:gd name="T1" fmla="*/ 0 h 336"/>
                <a:gd name="T2" fmla="*/ 335 w 336"/>
                <a:gd name="T3" fmla="*/ 168 h 336"/>
                <a:gd name="T4" fmla="*/ 167 w 336"/>
                <a:gd name="T5" fmla="*/ 335 h 336"/>
                <a:gd name="T6" fmla="*/ 0 w 336"/>
                <a:gd name="T7" fmla="*/ 166 h 336"/>
                <a:gd name="T8" fmla="*/ 168 w 336"/>
                <a:gd name="T9" fmla="*/ 0 h 336"/>
              </a:gdLst>
              <a:ahLst/>
              <a:cxnLst>
                <a:cxn ang="0">
                  <a:pos x="T0" y="T1"/>
                </a:cxn>
                <a:cxn ang="0">
                  <a:pos x="T2" y="T3"/>
                </a:cxn>
                <a:cxn ang="0">
                  <a:pos x="T4" y="T5"/>
                </a:cxn>
                <a:cxn ang="0">
                  <a:pos x="T6" y="T7"/>
                </a:cxn>
                <a:cxn ang="0">
                  <a:pos x="T8" y="T9"/>
                </a:cxn>
              </a:cxnLst>
              <a:rect l="0" t="0" r="r" b="b"/>
              <a:pathLst>
                <a:path w="336" h="336">
                  <a:moveTo>
                    <a:pt x="168" y="0"/>
                  </a:moveTo>
                  <a:cubicBezTo>
                    <a:pt x="261" y="0"/>
                    <a:pt x="336" y="76"/>
                    <a:pt x="335" y="168"/>
                  </a:cubicBezTo>
                  <a:cubicBezTo>
                    <a:pt x="335" y="261"/>
                    <a:pt x="259" y="336"/>
                    <a:pt x="167" y="335"/>
                  </a:cubicBezTo>
                  <a:cubicBezTo>
                    <a:pt x="74" y="335"/>
                    <a:pt x="0" y="259"/>
                    <a:pt x="0" y="166"/>
                  </a:cubicBezTo>
                  <a:cubicBezTo>
                    <a:pt x="0" y="74"/>
                    <a:pt x="76" y="0"/>
                    <a:pt x="168" y="0"/>
                  </a:cubicBezTo>
                  <a:close/>
                </a:path>
              </a:pathLst>
            </a:custGeom>
            <a:solidFill>
              <a:srgbClr val="FEFEFE"/>
            </a:solidFill>
            <a:ln w="182563" cap="flat">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black"/>
                </a:solidFill>
                <a:latin typeface="Calibri" panose="020F0502020204030204"/>
              </a:endParaRPr>
            </a:p>
          </p:txBody>
        </p:sp>
        <p:sp>
          <p:nvSpPr>
            <p:cNvPr id="19" name="Rectangle 14">
              <a:extLst>
                <a:ext uri="{FF2B5EF4-FFF2-40B4-BE49-F238E27FC236}">
                  <a16:creationId xmlns:a16="http://schemas.microsoft.com/office/drawing/2014/main" id="{774EA55C-239B-C8DF-76E6-FDFB494920BF}"/>
                </a:ext>
              </a:extLst>
            </p:cNvPr>
            <p:cNvSpPr>
              <a:spLocks noChangeArrowheads="1"/>
            </p:cNvSpPr>
            <p:nvPr/>
          </p:nvSpPr>
          <p:spPr bwMode="auto">
            <a:xfrm>
              <a:off x="8029982" y="5558174"/>
              <a:ext cx="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dirty="0">
                <a:solidFill>
                  <a:prstClr val="black"/>
                </a:solidFill>
              </a:endParaRPr>
            </a:p>
          </p:txBody>
        </p:sp>
        <p:sp>
          <p:nvSpPr>
            <p:cNvPr id="20" name="Rectangle 15">
              <a:extLst>
                <a:ext uri="{FF2B5EF4-FFF2-40B4-BE49-F238E27FC236}">
                  <a16:creationId xmlns:a16="http://schemas.microsoft.com/office/drawing/2014/main" id="{F4736A6B-1B30-8B66-B793-24E3D329E57C}"/>
                </a:ext>
              </a:extLst>
            </p:cNvPr>
            <p:cNvSpPr>
              <a:spLocks noChangeArrowheads="1"/>
            </p:cNvSpPr>
            <p:nvPr/>
          </p:nvSpPr>
          <p:spPr bwMode="auto">
            <a:xfrm>
              <a:off x="7794147" y="5599209"/>
              <a:ext cx="1002412" cy="23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150" b="1" dirty="0">
                  <a:solidFill>
                    <a:srgbClr val="000000"/>
                  </a:solidFill>
                  <a:latin typeface="Futura PT Bold" panose="020B0902020204020203" pitchFamily="34" charset="0"/>
                </a:rPr>
                <a:t>Prevention</a:t>
              </a:r>
              <a:endParaRPr lang="en-US" altLang="en-US" sz="1150" dirty="0">
                <a:solidFill>
                  <a:prstClr val="black"/>
                </a:solidFill>
              </a:endParaRPr>
            </a:p>
          </p:txBody>
        </p:sp>
      </p:grpSp>
      <p:grpSp>
        <p:nvGrpSpPr>
          <p:cNvPr id="28" name="Group 27">
            <a:extLst>
              <a:ext uri="{FF2B5EF4-FFF2-40B4-BE49-F238E27FC236}">
                <a16:creationId xmlns:a16="http://schemas.microsoft.com/office/drawing/2014/main" id="{2CA4D793-051E-352A-309E-548C10241DB4}"/>
              </a:ext>
            </a:extLst>
          </p:cNvPr>
          <p:cNvGrpSpPr/>
          <p:nvPr/>
        </p:nvGrpSpPr>
        <p:grpSpPr>
          <a:xfrm>
            <a:off x="3917751" y="3858564"/>
            <a:ext cx="1308497" cy="1309688"/>
            <a:chOff x="5247117" y="3401663"/>
            <a:chExt cx="1744663" cy="1746250"/>
          </a:xfrm>
        </p:grpSpPr>
        <p:sp>
          <p:nvSpPr>
            <p:cNvPr id="21" name="Freeform 16">
              <a:extLst>
                <a:ext uri="{FF2B5EF4-FFF2-40B4-BE49-F238E27FC236}">
                  <a16:creationId xmlns:a16="http://schemas.microsoft.com/office/drawing/2014/main" id="{8D0F0662-501E-E9FC-BA6B-900E549788C8}"/>
                </a:ext>
              </a:extLst>
            </p:cNvPr>
            <p:cNvSpPr>
              <a:spLocks/>
            </p:cNvSpPr>
            <p:nvPr/>
          </p:nvSpPr>
          <p:spPr bwMode="auto">
            <a:xfrm>
              <a:off x="5247117" y="3401663"/>
              <a:ext cx="1744663" cy="1746250"/>
            </a:xfrm>
            <a:custGeom>
              <a:avLst/>
              <a:gdLst>
                <a:gd name="T0" fmla="*/ 231 w 462"/>
                <a:gd name="T1" fmla="*/ 1 h 462"/>
                <a:gd name="T2" fmla="*/ 461 w 462"/>
                <a:gd name="T3" fmla="*/ 232 h 462"/>
                <a:gd name="T4" fmla="*/ 229 w 462"/>
                <a:gd name="T5" fmla="*/ 461 h 462"/>
                <a:gd name="T6" fmla="*/ 0 w 462"/>
                <a:gd name="T7" fmla="*/ 229 h 462"/>
                <a:gd name="T8" fmla="*/ 231 w 462"/>
                <a:gd name="T9" fmla="*/ 1 h 462"/>
              </a:gdLst>
              <a:ahLst/>
              <a:cxnLst>
                <a:cxn ang="0">
                  <a:pos x="T0" y="T1"/>
                </a:cxn>
                <a:cxn ang="0">
                  <a:pos x="T2" y="T3"/>
                </a:cxn>
                <a:cxn ang="0">
                  <a:pos x="T4" y="T5"/>
                </a:cxn>
                <a:cxn ang="0">
                  <a:pos x="T6" y="T7"/>
                </a:cxn>
                <a:cxn ang="0">
                  <a:pos x="T8" y="T9"/>
                </a:cxn>
              </a:cxnLst>
              <a:rect l="0" t="0" r="r" b="b"/>
              <a:pathLst>
                <a:path w="462" h="462">
                  <a:moveTo>
                    <a:pt x="231" y="1"/>
                  </a:moveTo>
                  <a:cubicBezTo>
                    <a:pt x="358" y="1"/>
                    <a:pt x="462" y="105"/>
                    <a:pt x="461" y="232"/>
                  </a:cubicBezTo>
                  <a:cubicBezTo>
                    <a:pt x="460" y="359"/>
                    <a:pt x="356" y="462"/>
                    <a:pt x="229" y="461"/>
                  </a:cubicBezTo>
                  <a:cubicBezTo>
                    <a:pt x="102" y="461"/>
                    <a:pt x="0" y="357"/>
                    <a:pt x="0" y="229"/>
                  </a:cubicBezTo>
                  <a:cubicBezTo>
                    <a:pt x="1" y="103"/>
                    <a:pt x="105" y="0"/>
                    <a:pt x="231" y="1"/>
                  </a:cubicBezTo>
                  <a:close/>
                </a:path>
              </a:pathLst>
            </a:custGeom>
            <a:solidFill>
              <a:srgbClr val="FFFFFF"/>
            </a:solidFill>
            <a:ln w="182563" cap="flat">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black"/>
                </a:solidFill>
                <a:latin typeface="Calibri" panose="020F0502020204030204"/>
              </a:endParaRPr>
            </a:p>
          </p:txBody>
        </p:sp>
        <p:sp>
          <p:nvSpPr>
            <p:cNvPr id="22" name="Rectangle 17">
              <a:extLst>
                <a:ext uri="{FF2B5EF4-FFF2-40B4-BE49-F238E27FC236}">
                  <a16:creationId xmlns:a16="http://schemas.microsoft.com/office/drawing/2014/main" id="{95469414-6D16-CC5D-A560-41CDFFE26773}"/>
                </a:ext>
              </a:extLst>
            </p:cNvPr>
            <p:cNvSpPr>
              <a:spLocks noChangeArrowheads="1"/>
            </p:cNvSpPr>
            <p:nvPr/>
          </p:nvSpPr>
          <p:spPr bwMode="auto">
            <a:xfrm>
              <a:off x="5526192" y="4113205"/>
              <a:ext cx="1241794"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000000"/>
                  </a:solidFill>
                  <a:latin typeface="Futura PT Bold" panose="020B0902020204020203" pitchFamily="34" charset="0"/>
                </a:rPr>
                <a:t>Education</a:t>
              </a:r>
              <a:endParaRPr lang="en-US" altLang="en-US" sz="1600" dirty="0">
                <a:solidFill>
                  <a:prstClr val="black"/>
                </a:solidFill>
              </a:endParaRPr>
            </a:p>
          </p:txBody>
        </p:sp>
      </p:grpSp>
      <p:pic>
        <p:nvPicPr>
          <p:cNvPr id="4" name="Picture 3" descr="A white text on a black background&#10;&#10;Description automatically generated">
            <a:extLst>
              <a:ext uri="{FF2B5EF4-FFF2-40B4-BE49-F238E27FC236}">
                <a16:creationId xmlns:a16="http://schemas.microsoft.com/office/drawing/2014/main" id="{EB99924F-5267-2661-940A-550129F9B795}"/>
              </a:ext>
            </a:extLst>
          </p:cNvPr>
          <p:cNvPicPr>
            <a:picLocks noChangeAspect="1"/>
          </p:cNvPicPr>
          <p:nvPr/>
        </p:nvPicPr>
        <p:blipFill>
          <a:blip r:embed="rId4"/>
          <a:stretch>
            <a:fillRect/>
          </a:stretch>
        </p:blipFill>
        <p:spPr>
          <a:xfrm>
            <a:off x="7082736" y="6369810"/>
            <a:ext cx="1919598" cy="343098"/>
          </a:xfrm>
          <a:prstGeom prst="rect">
            <a:avLst/>
          </a:prstGeom>
        </p:spPr>
      </p:pic>
      <p:pic>
        <p:nvPicPr>
          <p:cNvPr id="29" name="Picture 28" descr="A diagram of a vaping process&#10;&#10;Description automatically generated">
            <a:extLst>
              <a:ext uri="{FF2B5EF4-FFF2-40B4-BE49-F238E27FC236}">
                <a16:creationId xmlns:a16="http://schemas.microsoft.com/office/drawing/2014/main" id="{345F5AB7-924B-DBC1-E9AD-AFC8BA432A7E}"/>
              </a:ext>
            </a:extLst>
          </p:cNvPr>
          <p:cNvPicPr>
            <a:picLocks noChangeAspect="1"/>
          </p:cNvPicPr>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7672242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812ACAE-4550-0F44-0F8F-B31C0354AD51}"/>
              </a:ext>
            </a:extLst>
          </p:cNvPr>
          <p:cNvSpPr/>
          <p:nvPr/>
        </p:nvSpPr>
        <p:spPr>
          <a:xfrm>
            <a:off x="-1509" y="-4519"/>
            <a:ext cx="9144000" cy="4820194"/>
          </a:xfrm>
          <a:prstGeom prst="rect">
            <a:avLst/>
          </a:prstGeom>
          <a:solidFill>
            <a:srgbClr val="CED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A group of colorful squares&#10;&#10;Description automatically generated">
            <a:extLst>
              <a:ext uri="{FF2B5EF4-FFF2-40B4-BE49-F238E27FC236}">
                <a16:creationId xmlns:a16="http://schemas.microsoft.com/office/drawing/2014/main" id="{57060350-14E3-F605-A849-584BB4D45D21}"/>
              </a:ext>
            </a:extLst>
          </p:cNvPr>
          <p:cNvPicPr>
            <a:picLocks noChangeAspect="1"/>
          </p:cNvPicPr>
          <p:nvPr/>
        </p:nvPicPr>
        <p:blipFill>
          <a:blip r:embed="rId3"/>
          <a:stretch>
            <a:fillRect/>
          </a:stretch>
        </p:blipFill>
        <p:spPr>
          <a:xfrm>
            <a:off x="-736717" y="5758643"/>
            <a:ext cx="4352007" cy="1412863"/>
          </a:xfrm>
          <a:prstGeom prst="rect">
            <a:avLst/>
          </a:prstGeom>
        </p:spPr>
      </p:pic>
      <p:pic>
        <p:nvPicPr>
          <p:cNvPr id="42" name="Picture 41" descr="A group of colorful squares&#10;&#10;Description automatically generated">
            <a:extLst>
              <a:ext uri="{FF2B5EF4-FFF2-40B4-BE49-F238E27FC236}">
                <a16:creationId xmlns:a16="http://schemas.microsoft.com/office/drawing/2014/main" id="{0D6BF19E-58EE-AB58-C10C-A5082DC6835A}"/>
              </a:ext>
            </a:extLst>
          </p:cNvPr>
          <p:cNvPicPr>
            <a:picLocks noChangeAspect="1"/>
          </p:cNvPicPr>
          <p:nvPr/>
        </p:nvPicPr>
        <p:blipFill>
          <a:blip r:embed="rId3"/>
          <a:stretch>
            <a:fillRect/>
          </a:stretch>
        </p:blipFill>
        <p:spPr>
          <a:xfrm>
            <a:off x="3492383" y="5758644"/>
            <a:ext cx="4352007" cy="1412863"/>
          </a:xfrm>
          <a:prstGeom prst="rect">
            <a:avLst/>
          </a:prstGeom>
        </p:spPr>
      </p:pic>
      <p:pic>
        <p:nvPicPr>
          <p:cNvPr id="43" name="Picture 42" descr="A group of colorful squares&#10;&#10;Description automatically generated">
            <a:extLst>
              <a:ext uri="{FF2B5EF4-FFF2-40B4-BE49-F238E27FC236}">
                <a16:creationId xmlns:a16="http://schemas.microsoft.com/office/drawing/2014/main" id="{5EEA113F-BF09-B94C-2AB8-4E3639DC3F0C}"/>
              </a:ext>
            </a:extLst>
          </p:cNvPr>
          <p:cNvPicPr>
            <a:picLocks noChangeAspect="1"/>
          </p:cNvPicPr>
          <p:nvPr/>
        </p:nvPicPr>
        <p:blipFill>
          <a:blip r:embed="rId3"/>
          <a:stretch>
            <a:fillRect/>
          </a:stretch>
        </p:blipFill>
        <p:spPr>
          <a:xfrm>
            <a:off x="7721483" y="5758645"/>
            <a:ext cx="4352007" cy="1412863"/>
          </a:xfrm>
          <a:prstGeom prst="rect">
            <a:avLst/>
          </a:prstGeom>
        </p:spPr>
      </p:pic>
      <p:pic>
        <p:nvPicPr>
          <p:cNvPr id="44" name="Picture 43" descr="A group of colorful squares&#10;&#10;Description automatically generated">
            <a:extLst>
              <a:ext uri="{FF2B5EF4-FFF2-40B4-BE49-F238E27FC236}">
                <a16:creationId xmlns:a16="http://schemas.microsoft.com/office/drawing/2014/main" id="{8FB3F1B2-9B80-0D62-A54E-D8F985C23116}"/>
              </a:ext>
            </a:extLst>
          </p:cNvPr>
          <p:cNvPicPr>
            <a:picLocks noChangeAspect="1"/>
          </p:cNvPicPr>
          <p:nvPr/>
        </p:nvPicPr>
        <p:blipFill>
          <a:blip r:embed="rId3"/>
          <a:stretch>
            <a:fillRect/>
          </a:stretch>
        </p:blipFill>
        <p:spPr>
          <a:xfrm>
            <a:off x="-2343449" y="4726680"/>
            <a:ext cx="4352007" cy="1412863"/>
          </a:xfrm>
          <a:prstGeom prst="rect">
            <a:avLst/>
          </a:prstGeom>
        </p:spPr>
      </p:pic>
      <p:pic>
        <p:nvPicPr>
          <p:cNvPr id="45" name="Picture 44" descr="A group of colorful squares&#10;&#10;Description automatically generated">
            <a:extLst>
              <a:ext uri="{FF2B5EF4-FFF2-40B4-BE49-F238E27FC236}">
                <a16:creationId xmlns:a16="http://schemas.microsoft.com/office/drawing/2014/main" id="{6D69A0AC-C181-3829-9A4B-44DFF1421F31}"/>
              </a:ext>
            </a:extLst>
          </p:cNvPr>
          <p:cNvPicPr>
            <a:picLocks noChangeAspect="1"/>
          </p:cNvPicPr>
          <p:nvPr/>
        </p:nvPicPr>
        <p:blipFill>
          <a:blip r:embed="rId3"/>
          <a:stretch>
            <a:fillRect/>
          </a:stretch>
        </p:blipFill>
        <p:spPr>
          <a:xfrm>
            <a:off x="866893" y="4725639"/>
            <a:ext cx="4352007" cy="1412863"/>
          </a:xfrm>
          <a:prstGeom prst="rect">
            <a:avLst/>
          </a:prstGeom>
        </p:spPr>
      </p:pic>
      <p:pic>
        <p:nvPicPr>
          <p:cNvPr id="46" name="Picture 45" descr="A group of colorful squares&#10;&#10;Description automatically generated">
            <a:extLst>
              <a:ext uri="{FF2B5EF4-FFF2-40B4-BE49-F238E27FC236}">
                <a16:creationId xmlns:a16="http://schemas.microsoft.com/office/drawing/2014/main" id="{D4777B08-44DD-6819-474C-C087C48741FC}"/>
              </a:ext>
            </a:extLst>
          </p:cNvPr>
          <p:cNvPicPr>
            <a:picLocks noChangeAspect="1"/>
          </p:cNvPicPr>
          <p:nvPr/>
        </p:nvPicPr>
        <p:blipFill>
          <a:blip r:embed="rId3"/>
          <a:stretch>
            <a:fillRect/>
          </a:stretch>
        </p:blipFill>
        <p:spPr>
          <a:xfrm>
            <a:off x="5095993" y="4726680"/>
            <a:ext cx="4352007" cy="1412863"/>
          </a:xfrm>
          <a:prstGeom prst="rect">
            <a:avLst/>
          </a:prstGeom>
        </p:spPr>
      </p:pic>
      <p:pic>
        <p:nvPicPr>
          <p:cNvPr id="47" name="Picture 46">
            <a:extLst>
              <a:ext uri="{FF2B5EF4-FFF2-40B4-BE49-F238E27FC236}">
                <a16:creationId xmlns:a16="http://schemas.microsoft.com/office/drawing/2014/main" id="{63561021-FEA1-1AED-D161-C12F2C3AFAEA}"/>
              </a:ext>
            </a:extLst>
          </p:cNvPr>
          <p:cNvPicPr>
            <a:picLocks noChangeAspect="1"/>
          </p:cNvPicPr>
          <p:nvPr/>
        </p:nvPicPr>
        <p:blipFill>
          <a:blip r:embed="rId4"/>
          <a:stretch>
            <a:fillRect/>
          </a:stretch>
        </p:blipFill>
        <p:spPr>
          <a:xfrm>
            <a:off x="176753" y="1419779"/>
            <a:ext cx="1966640" cy="4572439"/>
          </a:xfrm>
          <a:prstGeom prst="rect">
            <a:avLst/>
          </a:prstGeom>
        </p:spPr>
      </p:pic>
      <p:pic>
        <p:nvPicPr>
          <p:cNvPr id="48" name="Picture 47">
            <a:extLst>
              <a:ext uri="{FF2B5EF4-FFF2-40B4-BE49-F238E27FC236}">
                <a16:creationId xmlns:a16="http://schemas.microsoft.com/office/drawing/2014/main" id="{443C01C8-B9E5-6112-DC81-7D2D758AB3D9}"/>
              </a:ext>
            </a:extLst>
          </p:cNvPr>
          <p:cNvPicPr>
            <a:picLocks noChangeAspect="1"/>
          </p:cNvPicPr>
          <p:nvPr/>
        </p:nvPicPr>
        <p:blipFill>
          <a:blip r:embed="rId5"/>
          <a:stretch>
            <a:fillRect/>
          </a:stretch>
        </p:blipFill>
        <p:spPr>
          <a:xfrm>
            <a:off x="411394" y="1618288"/>
            <a:ext cx="1489851" cy="1819920"/>
          </a:xfrm>
          <a:prstGeom prst="rect">
            <a:avLst/>
          </a:prstGeom>
        </p:spPr>
      </p:pic>
      <p:pic>
        <p:nvPicPr>
          <p:cNvPr id="49" name="Picture 48">
            <a:extLst>
              <a:ext uri="{FF2B5EF4-FFF2-40B4-BE49-F238E27FC236}">
                <a16:creationId xmlns:a16="http://schemas.microsoft.com/office/drawing/2014/main" id="{157F9EB9-8FDC-1FC9-B75B-3147E1E6043F}"/>
              </a:ext>
            </a:extLst>
          </p:cNvPr>
          <p:cNvPicPr>
            <a:picLocks noChangeAspect="1"/>
          </p:cNvPicPr>
          <p:nvPr/>
        </p:nvPicPr>
        <p:blipFill>
          <a:blip r:embed="rId6"/>
          <a:stretch>
            <a:fillRect/>
          </a:stretch>
        </p:blipFill>
        <p:spPr>
          <a:xfrm>
            <a:off x="2163750" y="83991"/>
            <a:ext cx="1437918" cy="1756481"/>
          </a:xfrm>
          <a:prstGeom prst="rect">
            <a:avLst/>
          </a:prstGeom>
        </p:spPr>
      </p:pic>
      <p:pic>
        <p:nvPicPr>
          <p:cNvPr id="61" name="Picture 60" descr="A black and grey square with a circle in the middle&#10;&#10;Description automatically generated">
            <a:extLst>
              <a:ext uri="{FF2B5EF4-FFF2-40B4-BE49-F238E27FC236}">
                <a16:creationId xmlns:a16="http://schemas.microsoft.com/office/drawing/2014/main" id="{316B4F0E-4E91-3A69-1291-F861600193C6}"/>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4733" y="-150893"/>
            <a:ext cx="1491284" cy="1491284"/>
          </a:xfrm>
          <a:prstGeom prst="rect">
            <a:avLst/>
          </a:prstGeom>
        </p:spPr>
      </p:pic>
      <p:pic>
        <p:nvPicPr>
          <p:cNvPr id="62" name="Picture 61">
            <a:extLst>
              <a:ext uri="{FF2B5EF4-FFF2-40B4-BE49-F238E27FC236}">
                <a16:creationId xmlns:a16="http://schemas.microsoft.com/office/drawing/2014/main" id="{561395A1-A4B1-6A3B-853E-ED421C8F6281}"/>
              </a:ext>
            </a:extLst>
          </p:cNvPr>
          <p:cNvPicPr>
            <a:picLocks noChangeAspect="1"/>
          </p:cNvPicPr>
          <p:nvPr/>
        </p:nvPicPr>
        <p:blipFill>
          <a:blip r:embed="rId8"/>
          <a:stretch>
            <a:fillRect/>
          </a:stretch>
        </p:blipFill>
        <p:spPr>
          <a:xfrm rot="2821511">
            <a:off x="1019786" y="670579"/>
            <a:ext cx="198675" cy="678551"/>
          </a:xfrm>
          <a:prstGeom prst="rect">
            <a:avLst/>
          </a:prstGeom>
        </p:spPr>
      </p:pic>
      <p:pic>
        <p:nvPicPr>
          <p:cNvPr id="63" name="Picture 62">
            <a:extLst>
              <a:ext uri="{FF2B5EF4-FFF2-40B4-BE49-F238E27FC236}">
                <a16:creationId xmlns:a16="http://schemas.microsoft.com/office/drawing/2014/main" id="{515AE88B-C2CF-8008-A837-95A001F8607E}"/>
              </a:ext>
            </a:extLst>
          </p:cNvPr>
          <p:cNvPicPr>
            <a:picLocks noChangeAspect="1"/>
          </p:cNvPicPr>
          <p:nvPr/>
        </p:nvPicPr>
        <p:blipFill>
          <a:blip r:embed="rId9"/>
          <a:stretch>
            <a:fillRect/>
          </a:stretch>
        </p:blipFill>
        <p:spPr>
          <a:xfrm rot="2890898">
            <a:off x="905859" y="657285"/>
            <a:ext cx="177279" cy="531838"/>
          </a:xfrm>
          <a:prstGeom prst="rect">
            <a:avLst/>
          </a:prstGeom>
        </p:spPr>
      </p:pic>
      <p:pic>
        <p:nvPicPr>
          <p:cNvPr id="64" name="Picture 63">
            <a:extLst>
              <a:ext uri="{FF2B5EF4-FFF2-40B4-BE49-F238E27FC236}">
                <a16:creationId xmlns:a16="http://schemas.microsoft.com/office/drawing/2014/main" id="{D4A644F7-69E0-BECA-2396-F162E7973DAC}"/>
              </a:ext>
            </a:extLst>
          </p:cNvPr>
          <p:cNvPicPr>
            <a:picLocks noChangeAspect="1"/>
          </p:cNvPicPr>
          <p:nvPr/>
        </p:nvPicPr>
        <p:blipFill>
          <a:blip r:embed="rId10"/>
          <a:stretch>
            <a:fillRect/>
          </a:stretch>
        </p:blipFill>
        <p:spPr>
          <a:xfrm rot="2950317">
            <a:off x="837419" y="663797"/>
            <a:ext cx="155884" cy="385124"/>
          </a:xfrm>
          <a:prstGeom prst="rect">
            <a:avLst/>
          </a:prstGeom>
        </p:spPr>
      </p:pic>
      <p:grpSp>
        <p:nvGrpSpPr>
          <p:cNvPr id="73" name="Group 72">
            <a:extLst>
              <a:ext uri="{FF2B5EF4-FFF2-40B4-BE49-F238E27FC236}">
                <a16:creationId xmlns:a16="http://schemas.microsoft.com/office/drawing/2014/main" id="{9D23657A-9962-1CBC-1604-F31CDB61DA94}"/>
              </a:ext>
            </a:extLst>
          </p:cNvPr>
          <p:cNvGrpSpPr/>
          <p:nvPr/>
        </p:nvGrpSpPr>
        <p:grpSpPr>
          <a:xfrm>
            <a:off x="3556805" y="-284210"/>
            <a:ext cx="5801254" cy="1210662"/>
            <a:chOff x="-9455036" y="1140102"/>
            <a:chExt cx="6766629" cy="1614216"/>
          </a:xfrm>
        </p:grpSpPr>
        <p:sp>
          <p:nvSpPr>
            <p:cNvPr id="74" name="Freeform 2">
              <a:extLst>
                <a:ext uri="{FF2B5EF4-FFF2-40B4-BE49-F238E27FC236}">
                  <a16:creationId xmlns:a16="http://schemas.microsoft.com/office/drawing/2014/main" id="{D25561AE-055D-C9D5-8C11-B041C13FC23E}"/>
                </a:ext>
              </a:extLst>
            </p:cNvPr>
            <p:cNvSpPr>
              <a:spLocks/>
            </p:cNvSpPr>
            <p:nvPr/>
          </p:nvSpPr>
          <p:spPr bwMode="auto">
            <a:xfrm>
              <a:off x="-9455036" y="1946354"/>
              <a:ext cx="6436507" cy="807964"/>
            </a:xfrm>
            <a:custGeom>
              <a:avLst/>
              <a:gdLst>
                <a:gd name="T0" fmla="+- 0 7791 4449"/>
                <a:gd name="T1" fmla="*/ T0 w 3341"/>
                <a:gd name="T2" fmla="+- 0 -588 -588"/>
                <a:gd name="T3" fmla="*/ -588 h 351"/>
                <a:gd name="T4" fmla="+- 0 4493 4449"/>
                <a:gd name="T5" fmla="*/ T4 w 3341"/>
                <a:gd name="T6" fmla="+- 0 -588 -588"/>
                <a:gd name="T7" fmla="*/ -588 h 351"/>
                <a:gd name="T8" fmla="+- 0 4449 4449"/>
                <a:gd name="T9" fmla="*/ T8 w 3341"/>
                <a:gd name="T10" fmla="+- 0 -237 -588"/>
                <a:gd name="T11" fmla="*/ -237 h 351"/>
                <a:gd name="T12" fmla="+- 0 7747 4449"/>
                <a:gd name="T13" fmla="*/ T12 w 3341"/>
                <a:gd name="T14" fmla="+- 0 -237 -588"/>
                <a:gd name="T15" fmla="*/ -237 h 351"/>
                <a:gd name="T16" fmla="+- 0 7791 4449"/>
                <a:gd name="T17" fmla="*/ T16 w 3341"/>
                <a:gd name="T18" fmla="+- 0 -588 -588"/>
                <a:gd name="T19" fmla="*/ -588 h 351"/>
              </a:gdLst>
              <a:ahLst/>
              <a:cxnLst>
                <a:cxn ang="0">
                  <a:pos x="T1" y="T3"/>
                </a:cxn>
                <a:cxn ang="0">
                  <a:pos x="T5" y="T7"/>
                </a:cxn>
                <a:cxn ang="0">
                  <a:pos x="T9" y="T11"/>
                </a:cxn>
                <a:cxn ang="0">
                  <a:pos x="T13" y="T15"/>
                </a:cxn>
                <a:cxn ang="0">
                  <a:pos x="T17" y="T19"/>
                </a:cxn>
              </a:cxnLst>
              <a:rect l="0" t="0" r="r" b="b"/>
              <a:pathLst>
                <a:path w="3341" h="351">
                  <a:moveTo>
                    <a:pt x="3342" y="0"/>
                  </a:moveTo>
                  <a:lnTo>
                    <a:pt x="44" y="0"/>
                  </a:lnTo>
                  <a:lnTo>
                    <a:pt x="0" y="351"/>
                  </a:lnTo>
                  <a:lnTo>
                    <a:pt x="3298" y="351"/>
                  </a:lnTo>
                  <a:lnTo>
                    <a:pt x="3342" y="0"/>
                  </a:lnTo>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endParaRPr lang="en-CA" sz="1350">
                <a:solidFill>
                  <a:prstClr val="black"/>
                </a:solidFill>
                <a:latin typeface="Calibri" panose="020F0502020204030204"/>
              </a:endParaRPr>
            </a:p>
          </p:txBody>
        </p:sp>
        <p:sp>
          <p:nvSpPr>
            <p:cNvPr id="75" name="TextBox 74">
              <a:extLst>
                <a:ext uri="{FF2B5EF4-FFF2-40B4-BE49-F238E27FC236}">
                  <a16:creationId xmlns:a16="http://schemas.microsoft.com/office/drawing/2014/main" id="{389988E5-D211-4AFE-F5F3-838529EF1B19}"/>
                </a:ext>
              </a:extLst>
            </p:cNvPr>
            <p:cNvSpPr txBox="1"/>
            <p:nvPr/>
          </p:nvSpPr>
          <p:spPr>
            <a:xfrm>
              <a:off x="-9268335" y="1140102"/>
              <a:ext cx="6579928" cy="1579920"/>
            </a:xfrm>
            <a:prstGeom prst="rect">
              <a:avLst/>
            </a:prstGeom>
            <a:noFill/>
          </p:spPr>
          <p:txBody>
            <a:bodyPr wrap="square" rtlCol="0">
              <a:spAutoFit/>
            </a:bodyPr>
            <a:lstStyle/>
            <a:p>
              <a:pPr defTabSz="685800"/>
              <a:endParaRPr lang="en-US" sz="3900" dirty="0">
                <a:solidFill>
                  <a:prstClr val="white"/>
                </a:solidFill>
                <a:latin typeface="Futura PT Bold Italic" panose="020B0902020204090203" pitchFamily="34" charset="0"/>
              </a:endParaRPr>
            </a:p>
            <a:p>
              <a:pPr defTabSz="685800"/>
              <a:r>
                <a:rPr lang="en-US" sz="3200" dirty="0">
                  <a:solidFill>
                    <a:prstClr val="white"/>
                  </a:solidFill>
                  <a:latin typeface="Futura PT Bold Italic" panose="020B0902020204090203" pitchFamily="34" charset="0"/>
                </a:rPr>
                <a:t>NAE in</a:t>
              </a:r>
              <a:r>
                <a:rPr lang="en-US" sz="3200" dirty="0">
                  <a:solidFill>
                    <a:srgbClr val="FFFF00"/>
                  </a:solidFill>
                  <a:latin typeface="Futura PT Bold Italic" panose="020B0902020204090203" pitchFamily="34" charset="0"/>
                </a:rPr>
                <a:t> Elementary Schools</a:t>
              </a:r>
            </a:p>
          </p:txBody>
        </p:sp>
      </p:grpSp>
      <p:pic>
        <p:nvPicPr>
          <p:cNvPr id="84" name="Picture 83">
            <a:extLst>
              <a:ext uri="{FF2B5EF4-FFF2-40B4-BE49-F238E27FC236}">
                <a16:creationId xmlns:a16="http://schemas.microsoft.com/office/drawing/2014/main" id="{D5211477-274E-D884-E4ED-33A2BD22A394}"/>
              </a:ext>
            </a:extLst>
          </p:cNvPr>
          <p:cNvPicPr>
            <a:picLocks noChangeAspect="1"/>
          </p:cNvPicPr>
          <p:nvPr/>
        </p:nvPicPr>
        <p:blipFill>
          <a:blip r:embed="rId11"/>
          <a:stretch>
            <a:fillRect/>
          </a:stretch>
        </p:blipFill>
        <p:spPr>
          <a:xfrm>
            <a:off x="2983950" y="1834562"/>
            <a:ext cx="2883788" cy="2672836"/>
          </a:xfrm>
          <a:prstGeom prst="rect">
            <a:avLst/>
          </a:prstGeom>
        </p:spPr>
      </p:pic>
      <p:pic>
        <p:nvPicPr>
          <p:cNvPr id="86" name="Picture 85">
            <a:extLst>
              <a:ext uri="{FF2B5EF4-FFF2-40B4-BE49-F238E27FC236}">
                <a16:creationId xmlns:a16="http://schemas.microsoft.com/office/drawing/2014/main" id="{F80B18C5-DB82-6386-2F72-596EC5FDF910}"/>
              </a:ext>
            </a:extLst>
          </p:cNvPr>
          <p:cNvPicPr>
            <a:picLocks noChangeAspect="1"/>
          </p:cNvPicPr>
          <p:nvPr/>
        </p:nvPicPr>
        <p:blipFill>
          <a:blip r:embed="rId12"/>
          <a:stretch>
            <a:fillRect/>
          </a:stretch>
        </p:blipFill>
        <p:spPr>
          <a:xfrm>
            <a:off x="3323557" y="2448774"/>
            <a:ext cx="2107808" cy="1633150"/>
          </a:xfrm>
          <a:prstGeom prst="rect">
            <a:avLst/>
          </a:prstGeom>
        </p:spPr>
      </p:pic>
      <p:pic>
        <p:nvPicPr>
          <p:cNvPr id="85" name="Picture 84">
            <a:extLst>
              <a:ext uri="{FF2B5EF4-FFF2-40B4-BE49-F238E27FC236}">
                <a16:creationId xmlns:a16="http://schemas.microsoft.com/office/drawing/2014/main" id="{AFF62C41-8CDC-B2F8-61F0-BDB22183E469}"/>
              </a:ext>
            </a:extLst>
          </p:cNvPr>
          <p:cNvPicPr>
            <a:picLocks noChangeAspect="1"/>
          </p:cNvPicPr>
          <p:nvPr/>
        </p:nvPicPr>
        <p:blipFill>
          <a:blip r:embed="rId13"/>
          <a:stretch>
            <a:fillRect/>
          </a:stretch>
        </p:blipFill>
        <p:spPr>
          <a:xfrm>
            <a:off x="3461068" y="2483254"/>
            <a:ext cx="1821618" cy="1824858"/>
          </a:xfrm>
          <a:prstGeom prst="rect">
            <a:avLst/>
          </a:prstGeom>
        </p:spPr>
      </p:pic>
      <p:grpSp>
        <p:nvGrpSpPr>
          <p:cNvPr id="55" name="Group 813">
            <a:extLst>
              <a:ext uri="{FF2B5EF4-FFF2-40B4-BE49-F238E27FC236}">
                <a16:creationId xmlns:a16="http://schemas.microsoft.com/office/drawing/2014/main" id="{FB7CFDE7-C00E-DB1F-17CF-3BFE75528132}"/>
              </a:ext>
            </a:extLst>
          </p:cNvPr>
          <p:cNvGrpSpPr>
            <a:grpSpLocks noChangeAspect="1"/>
          </p:cNvGrpSpPr>
          <p:nvPr/>
        </p:nvGrpSpPr>
        <p:grpSpPr bwMode="auto">
          <a:xfrm>
            <a:off x="1899998" y="2289822"/>
            <a:ext cx="3647197" cy="3810927"/>
            <a:chOff x="-5604" y="2514"/>
            <a:chExt cx="2924" cy="2894"/>
          </a:xfrm>
        </p:grpSpPr>
        <p:sp>
          <p:nvSpPr>
            <p:cNvPr id="56" name="AutoShape 812">
              <a:extLst>
                <a:ext uri="{FF2B5EF4-FFF2-40B4-BE49-F238E27FC236}">
                  <a16:creationId xmlns:a16="http://schemas.microsoft.com/office/drawing/2014/main" id="{7EB59596-7D29-5ADC-56B2-8831B09AEB94}"/>
                </a:ext>
              </a:extLst>
            </p:cNvPr>
            <p:cNvSpPr>
              <a:spLocks noChangeAspect="1" noChangeArrowheads="1" noTextEdit="1"/>
            </p:cNvSpPr>
            <p:nvPr/>
          </p:nvSpPr>
          <p:spPr bwMode="auto">
            <a:xfrm>
              <a:off x="-5603" y="2514"/>
              <a:ext cx="2923" cy="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7" name="Freeform 815">
              <a:extLst>
                <a:ext uri="{FF2B5EF4-FFF2-40B4-BE49-F238E27FC236}">
                  <a16:creationId xmlns:a16="http://schemas.microsoft.com/office/drawing/2014/main" id="{17DAF17D-FB0E-7D97-6A84-CD823BBE8632}"/>
                </a:ext>
              </a:extLst>
            </p:cNvPr>
            <p:cNvSpPr>
              <a:spLocks/>
            </p:cNvSpPr>
            <p:nvPr/>
          </p:nvSpPr>
          <p:spPr bwMode="auto">
            <a:xfrm>
              <a:off x="-5604" y="3062"/>
              <a:ext cx="1627" cy="2346"/>
            </a:xfrm>
            <a:custGeom>
              <a:avLst/>
              <a:gdLst>
                <a:gd name="T0" fmla="*/ 392 w 2538"/>
                <a:gd name="T1" fmla="*/ 849 h 3660"/>
                <a:gd name="T2" fmla="*/ 109 w 2538"/>
                <a:gd name="T3" fmla="*/ 1526 h 3660"/>
                <a:gd name="T4" fmla="*/ 18 w 2538"/>
                <a:gd name="T5" fmla="*/ 1310 h 3660"/>
                <a:gd name="T6" fmla="*/ 201 w 2538"/>
                <a:gd name="T7" fmla="*/ 384 h 3660"/>
                <a:gd name="T8" fmla="*/ 538 w 2538"/>
                <a:gd name="T9" fmla="*/ 27 h 3660"/>
                <a:gd name="T10" fmla="*/ 659 w 2538"/>
                <a:gd name="T11" fmla="*/ 7 h 3660"/>
                <a:gd name="T12" fmla="*/ 1218 w 2538"/>
                <a:gd name="T13" fmla="*/ 12 h 3660"/>
                <a:gd name="T14" fmla="*/ 1678 w 2538"/>
                <a:gd name="T15" fmla="*/ 286 h 3660"/>
                <a:gd name="T16" fmla="*/ 2309 w 2538"/>
                <a:gd name="T17" fmla="*/ 333 h 3660"/>
                <a:gd name="T18" fmla="*/ 2507 w 2538"/>
                <a:gd name="T19" fmla="*/ 364 h 3660"/>
                <a:gd name="T20" fmla="*/ 2380 w 2538"/>
                <a:gd name="T21" fmla="*/ 581 h 3660"/>
                <a:gd name="T22" fmla="*/ 1521 w 2538"/>
                <a:gd name="T23" fmla="*/ 534 h 3660"/>
                <a:gd name="T24" fmla="*/ 1336 w 2538"/>
                <a:gd name="T25" fmla="*/ 391 h 3660"/>
                <a:gd name="T26" fmla="*/ 1364 w 2538"/>
                <a:gd name="T27" fmla="*/ 753 h 3660"/>
                <a:gd name="T28" fmla="*/ 1408 w 2538"/>
                <a:gd name="T29" fmla="*/ 1296 h 3660"/>
                <a:gd name="T30" fmla="*/ 1345 w 2538"/>
                <a:gd name="T31" fmla="*/ 1629 h 3660"/>
                <a:gd name="T32" fmla="*/ 1355 w 2538"/>
                <a:gd name="T33" fmla="*/ 1995 h 3660"/>
                <a:gd name="T34" fmla="*/ 1394 w 2538"/>
                <a:gd name="T35" fmla="*/ 2585 h 3660"/>
                <a:gd name="T36" fmla="*/ 1434 w 2538"/>
                <a:gd name="T37" fmla="*/ 3175 h 3660"/>
                <a:gd name="T38" fmla="*/ 1449 w 2538"/>
                <a:gd name="T39" fmla="*/ 3533 h 3660"/>
                <a:gd name="T40" fmla="*/ 1136 w 2538"/>
                <a:gd name="T41" fmla="*/ 3501 h 3660"/>
                <a:gd name="T42" fmla="*/ 1076 w 2538"/>
                <a:gd name="T43" fmla="*/ 2959 h 3660"/>
                <a:gd name="T44" fmla="*/ 1016 w 2538"/>
                <a:gd name="T45" fmla="*/ 2419 h 3660"/>
                <a:gd name="T46" fmla="*/ 956 w 2538"/>
                <a:gd name="T47" fmla="*/ 1875 h 3660"/>
                <a:gd name="T48" fmla="*/ 918 w 2538"/>
                <a:gd name="T49" fmla="*/ 1821 h 3660"/>
                <a:gd name="T50" fmla="*/ 887 w 2538"/>
                <a:gd name="T51" fmla="*/ 1833 h 3660"/>
                <a:gd name="T52" fmla="*/ 821 w 2538"/>
                <a:gd name="T53" fmla="*/ 2442 h 3660"/>
                <a:gd name="T54" fmla="*/ 753 w 2538"/>
                <a:gd name="T55" fmla="*/ 3065 h 3660"/>
                <a:gd name="T56" fmla="*/ 698 w 2538"/>
                <a:gd name="T57" fmla="*/ 3535 h 3660"/>
                <a:gd name="T58" fmla="*/ 388 w 2538"/>
                <a:gd name="T59" fmla="*/ 3539 h 3660"/>
                <a:gd name="T60" fmla="*/ 399 w 2538"/>
                <a:gd name="T61" fmla="*/ 3230 h 3660"/>
                <a:gd name="T62" fmla="*/ 435 w 2538"/>
                <a:gd name="T63" fmla="*/ 2653 h 3660"/>
                <a:gd name="T64" fmla="*/ 475 w 2538"/>
                <a:gd name="T65" fmla="*/ 2061 h 3660"/>
                <a:gd name="T66" fmla="*/ 503 w 2538"/>
                <a:gd name="T67" fmla="*/ 1662 h 3660"/>
                <a:gd name="T68" fmla="*/ 413 w 2538"/>
                <a:gd name="T69" fmla="*/ 1473 h 3660"/>
                <a:gd name="T70" fmla="*/ 452 w 2538"/>
                <a:gd name="T71" fmla="*/ 1009 h 3660"/>
                <a:gd name="T72" fmla="*/ 496 w 2538"/>
                <a:gd name="T73" fmla="*/ 492 h 3660"/>
                <a:gd name="T74" fmla="*/ 501 w 2538"/>
                <a:gd name="T75" fmla="*/ 424 h 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8" h="3660">
                  <a:moveTo>
                    <a:pt x="496" y="434"/>
                  </a:moveTo>
                  <a:cubicBezTo>
                    <a:pt x="461" y="573"/>
                    <a:pt x="427" y="711"/>
                    <a:pt x="392" y="849"/>
                  </a:cubicBezTo>
                  <a:cubicBezTo>
                    <a:pt x="343" y="1044"/>
                    <a:pt x="294" y="1239"/>
                    <a:pt x="244" y="1434"/>
                  </a:cubicBezTo>
                  <a:cubicBezTo>
                    <a:pt x="228" y="1496"/>
                    <a:pt x="173" y="1532"/>
                    <a:pt x="109" y="1526"/>
                  </a:cubicBezTo>
                  <a:cubicBezTo>
                    <a:pt x="50" y="1519"/>
                    <a:pt x="4" y="1471"/>
                    <a:pt x="1" y="1410"/>
                  </a:cubicBezTo>
                  <a:cubicBezTo>
                    <a:pt x="0" y="1376"/>
                    <a:pt x="11" y="1343"/>
                    <a:pt x="18" y="1310"/>
                  </a:cubicBezTo>
                  <a:cubicBezTo>
                    <a:pt x="51" y="1135"/>
                    <a:pt x="86" y="959"/>
                    <a:pt x="120" y="784"/>
                  </a:cubicBezTo>
                  <a:cubicBezTo>
                    <a:pt x="145" y="650"/>
                    <a:pt x="171" y="517"/>
                    <a:pt x="201" y="384"/>
                  </a:cubicBezTo>
                  <a:cubicBezTo>
                    <a:pt x="221" y="297"/>
                    <a:pt x="250" y="215"/>
                    <a:pt x="318" y="150"/>
                  </a:cubicBezTo>
                  <a:cubicBezTo>
                    <a:pt x="381" y="90"/>
                    <a:pt x="456" y="53"/>
                    <a:pt x="538" y="27"/>
                  </a:cubicBezTo>
                  <a:cubicBezTo>
                    <a:pt x="570" y="17"/>
                    <a:pt x="603" y="10"/>
                    <a:pt x="636" y="2"/>
                  </a:cubicBezTo>
                  <a:cubicBezTo>
                    <a:pt x="644" y="0"/>
                    <a:pt x="652" y="3"/>
                    <a:pt x="659" y="7"/>
                  </a:cubicBezTo>
                  <a:cubicBezTo>
                    <a:pt x="825" y="95"/>
                    <a:pt x="992" y="95"/>
                    <a:pt x="1160" y="11"/>
                  </a:cubicBezTo>
                  <a:cubicBezTo>
                    <a:pt x="1180" y="1"/>
                    <a:pt x="1199" y="9"/>
                    <a:pt x="1218" y="12"/>
                  </a:cubicBezTo>
                  <a:cubicBezTo>
                    <a:pt x="1316" y="32"/>
                    <a:pt x="1402" y="79"/>
                    <a:pt x="1482" y="138"/>
                  </a:cubicBezTo>
                  <a:cubicBezTo>
                    <a:pt x="1548" y="187"/>
                    <a:pt x="1612" y="237"/>
                    <a:pt x="1678" y="286"/>
                  </a:cubicBezTo>
                  <a:cubicBezTo>
                    <a:pt x="1798" y="376"/>
                    <a:pt x="1933" y="409"/>
                    <a:pt x="2081" y="395"/>
                  </a:cubicBezTo>
                  <a:cubicBezTo>
                    <a:pt x="2161" y="388"/>
                    <a:pt x="2236" y="366"/>
                    <a:pt x="2309" y="333"/>
                  </a:cubicBezTo>
                  <a:cubicBezTo>
                    <a:pt x="2331" y="322"/>
                    <a:pt x="2354" y="312"/>
                    <a:pt x="2379" y="306"/>
                  </a:cubicBezTo>
                  <a:cubicBezTo>
                    <a:pt x="2430" y="293"/>
                    <a:pt x="2478" y="315"/>
                    <a:pt x="2507" y="364"/>
                  </a:cubicBezTo>
                  <a:cubicBezTo>
                    <a:pt x="2538" y="415"/>
                    <a:pt x="2535" y="461"/>
                    <a:pt x="2499" y="502"/>
                  </a:cubicBezTo>
                  <a:cubicBezTo>
                    <a:pt x="2466" y="539"/>
                    <a:pt x="2424" y="562"/>
                    <a:pt x="2380" y="581"/>
                  </a:cubicBezTo>
                  <a:cubicBezTo>
                    <a:pt x="2282" y="621"/>
                    <a:pt x="2182" y="656"/>
                    <a:pt x="2077" y="669"/>
                  </a:cubicBezTo>
                  <a:cubicBezTo>
                    <a:pt x="1875" y="694"/>
                    <a:pt x="1688" y="654"/>
                    <a:pt x="1521" y="534"/>
                  </a:cubicBezTo>
                  <a:cubicBezTo>
                    <a:pt x="1461" y="491"/>
                    <a:pt x="1405" y="443"/>
                    <a:pt x="1346" y="398"/>
                  </a:cubicBezTo>
                  <a:cubicBezTo>
                    <a:pt x="1344" y="396"/>
                    <a:pt x="1342" y="395"/>
                    <a:pt x="1336" y="391"/>
                  </a:cubicBezTo>
                  <a:cubicBezTo>
                    <a:pt x="1338" y="420"/>
                    <a:pt x="1339" y="446"/>
                    <a:pt x="1341" y="472"/>
                  </a:cubicBezTo>
                  <a:cubicBezTo>
                    <a:pt x="1349" y="566"/>
                    <a:pt x="1356" y="659"/>
                    <a:pt x="1364" y="753"/>
                  </a:cubicBezTo>
                  <a:cubicBezTo>
                    <a:pt x="1371" y="844"/>
                    <a:pt x="1379" y="936"/>
                    <a:pt x="1386" y="1027"/>
                  </a:cubicBezTo>
                  <a:cubicBezTo>
                    <a:pt x="1394" y="1117"/>
                    <a:pt x="1401" y="1207"/>
                    <a:pt x="1408" y="1296"/>
                  </a:cubicBezTo>
                  <a:cubicBezTo>
                    <a:pt x="1412" y="1352"/>
                    <a:pt x="1415" y="1408"/>
                    <a:pt x="1421" y="1464"/>
                  </a:cubicBezTo>
                  <a:cubicBezTo>
                    <a:pt x="1428" y="1534"/>
                    <a:pt x="1402" y="1588"/>
                    <a:pt x="1345" y="1629"/>
                  </a:cubicBezTo>
                  <a:cubicBezTo>
                    <a:pt x="1335" y="1636"/>
                    <a:pt x="1330" y="1643"/>
                    <a:pt x="1331" y="1656"/>
                  </a:cubicBezTo>
                  <a:cubicBezTo>
                    <a:pt x="1339" y="1769"/>
                    <a:pt x="1347" y="1882"/>
                    <a:pt x="1355" y="1995"/>
                  </a:cubicBezTo>
                  <a:cubicBezTo>
                    <a:pt x="1360" y="2083"/>
                    <a:pt x="1366" y="2171"/>
                    <a:pt x="1372" y="2260"/>
                  </a:cubicBezTo>
                  <a:cubicBezTo>
                    <a:pt x="1379" y="2368"/>
                    <a:pt x="1387" y="2476"/>
                    <a:pt x="1394" y="2585"/>
                  </a:cubicBezTo>
                  <a:cubicBezTo>
                    <a:pt x="1400" y="2672"/>
                    <a:pt x="1406" y="2760"/>
                    <a:pt x="1412" y="2848"/>
                  </a:cubicBezTo>
                  <a:cubicBezTo>
                    <a:pt x="1419" y="2957"/>
                    <a:pt x="1427" y="3066"/>
                    <a:pt x="1434" y="3175"/>
                  </a:cubicBezTo>
                  <a:cubicBezTo>
                    <a:pt x="1440" y="3263"/>
                    <a:pt x="1446" y="3352"/>
                    <a:pt x="1452" y="3440"/>
                  </a:cubicBezTo>
                  <a:cubicBezTo>
                    <a:pt x="1454" y="3471"/>
                    <a:pt x="1458" y="3502"/>
                    <a:pt x="1449" y="3533"/>
                  </a:cubicBezTo>
                  <a:cubicBezTo>
                    <a:pt x="1425" y="3611"/>
                    <a:pt x="1354" y="3659"/>
                    <a:pt x="1271" y="3650"/>
                  </a:cubicBezTo>
                  <a:cubicBezTo>
                    <a:pt x="1200" y="3642"/>
                    <a:pt x="1143" y="3577"/>
                    <a:pt x="1136" y="3501"/>
                  </a:cubicBezTo>
                  <a:cubicBezTo>
                    <a:pt x="1127" y="3410"/>
                    <a:pt x="1116" y="3319"/>
                    <a:pt x="1106" y="3229"/>
                  </a:cubicBezTo>
                  <a:cubicBezTo>
                    <a:pt x="1096" y="3139"/>
                    <a:pt x="1086" y="3049"/>
                    <a:pt x="1076" y="2959"/>
                  </a:cubicBezTo>
                  <a:cubicBezTo>
                    <a:pt x="1066" y="2868"/>
                    <a:pt x="1056" y="2778"/>
                    <a:pt x="1046" y="2687"/>
                  </a:cubicBezTo>
                  <a:cubicBezTo>
                    <a:pt x="1036" y="2598"/>
                    <a:pt x="1026" y="2508"/>
                    <a:pt x="1016" y="2419"/>
                  </a:cubicBezTo>
                  <a:cubicBezTo>
                    <a:pt x="1006" y="2328"/>
                    <a:pt x="996" y="2237"/>
                    <a:pt x="986" y="2145"/>
                  </a:cubicBezTo>
                  <a:cubicBezTo>
                    <a:pt x="976" y="2055"/>
                    <a:pt x="966" y="1965"/>
                    <a:pt x="956" y="1875"/>
                  </a:cubicBezTo>
                  <a:cubicBezTo>
                    <a:pt x="955" y="1867"/>
                    <a:pt x="954" y="1860"/>
                    <a:pt x="953" y="1852"/>
                  </a:cubicBezTo>
                  <a:cubicBezTo>
                    <a:pt x="949" y="1821"/>
                    <a:pt x="949" y="1821"/>
                    <a:pt x="918" y="1821"/>
                  </a:cubicBezTo>
                  <a:cubicBezTo>
                    <a:pt x="912" y="1821"/>
                    <a:pt x="906" y="1822"/>
                    <a:pt x="900" y="1821"/>
                  </a:cubicBezTo>
                  <a:cubicBezTo>
                    <a:pt x="892" y="1820"/>
                    <a:pt x="888" y="1823"/>
                    <a:pt x="887" y="1833"/>
                  </a:cubicBezTo>
                  <a:cubicBezTo>
                    <a:pt x="877" y="1931"/>
                    <a:pt x="866" y="2029"/>
                    <a:pt x="856" y="2127"/>
                  </a:cubicBezTo>
                  <a:cubicBezTo>
                    <a:pt x="844" y="2232"/>
                    <a:pt x="832" y="2337"/>
                    <a:pt x="821" y="2442"/>
                  </a:cubicBezTo>
                  <a:cubicBezTo>
                    <a:pt x="809" y="2547"/>
                    <a:pt x="799" y="2651"/>
                    <a:pt x="787" y="2756"/>
                  </a:cubicBezTo>
                  <a:cubicBezTo>
                    <a:pt x="776" y="2859"/>
                    <a:pt x="764" y="2962"/>
                    <a:pt x="753" y="3065"/>
                  </a:cubicBezTo>
                  <a:cubicBezTo>
                    <a:pt x="742" y="3165"/>
                    <a:pt x="731" y="3265"/>
                    <a:pt x="720" y="3365"/>
                  </a:cubicBezTo>
                  <a:cubicBezTo>
                    <a:pt x="713" y="3422"/>
                    <a:pt x="708" y="3479"/>
                    <a:pt x="698" y="3535"/>
                  </a:cubicBezTo>
                  <a:cubicBezTo>
                    <a:pt x="685" y="3607"/>
                    <a:pt x="615" y="3660"/>
                    <a:pt x="541" y="3660"/>
                  </a:cubicBezTo>
                  <a:cubicBezTo>
                    <a:pt x="471" y="3660"/>
                    <a:pt x="406" y="3608"/>
                    <a:pt x="388" y="3539"/>
                  </a:cubicBezTo>
                  <a:cubicBezTo>
                    <a:pt x="385" y="3525"/>
                    <a:pt x="383" y="3511"/>
                    <a:pt x="384" y="3497"/>
                  </a:cubicBezTo>
                  <a:cubicBezTo>
                    <a:pt x="389" y="3408"/>
                    <a:pt x="394" y="3319"/>
                    <a:pt x="399" y="3230"/>
                  </a:cubicBezTo>
                  <a:cubicBezTo>
                    <a:pt x="403" y="3154"/>
                    <a:pt x="407" y="3078"/>
                    <a:pt x="412" y="3002"/>
                  </a:cubicBezTo>
                  <a:cubicBezTo>
                    <a:pt x="420" y="2886"/>
                    <a:pt x="427" y="2769"/>
                    <a:pt x="435" y="2653"/>
                  </a:cubicBezTo>
                  <a:cubicBezTo>
                    <a:pt x="441" y="2565"/>
                    <a:pt x="446" y="2478"/>
                    <a:pt x="452" y="2390"/>
                  </a:cubicBezTo>
                  <a:cubicBezTo>
                    <a:pt x="460" y="2280"/>
                    <a:pt x="467" y="2171"/>
                    <a:pt x="475" y="2061"/>
                  </a:cubicBezTo>
                  <a:cubicBezTo>
                    <a:pt x="481" y="1979"/>
                    <a:pt x="486" y="1896"/>
                    <a:pt x="492" y="1814"/>
                  </a:cubicBezTo>
                  <a:cubicBezTo>
                    <a:pt x="496" y="1763"/>
                    <a:pt x="499" y="1713"/>
                    <a:pt x="503" y="1662"/>
                  </a:cubicBezTo>
                  <a:cubicBezTo>
                    <a:pt x="504" y="1653"/>
                    <a:pt x="502" y="1647"/>
                    <a:pt x="494" y="1641"/>
                  </a:cubicBezTo>
                  <a:cubicBezTo>
                    <a:pt x="436" y="1600"/>
                    <a:pt x="408" y="1544"/>
                    <a:pt x="413" y="1473"/>
                  </a:cubicBezTo>
                  <a:cubicBezTo>
                    <a:pt x="417" y="1405"/>
                    <a:pt x="424" y="1336"/>
                    <a:pt x="430" y="1268"/>
                  </a:cubicBezTo>
                  <a:cubicBezTo>
                    <a:pt x="437" y="1182"/>
                    <a:pt x="445" y="1096"/>
                    <a:pt x="452" y="1009"/>
                  </a:cubicBezTo>
                  <a:cubicBezTo>
                    <a:pt x="460" y="921"/>
                    <a:pt x="467" y="833"/>
                    <a:pt x="475" y="745"/>
                  </a:cubicBezTo>
                  <a:cubicBezTo>
                    <a:pt x="482" y="660"/>
                    <a:pt x="489" y="576"/>
                    <a:pt x="496" y="492"/>
                  </a:cubicBezTo>
                  <a:cubicBezTo>
                    <a:pt x="498" y="473"/>
                    <a:pt x="499" y="453"/>
                    <a:pt x="500" y="434"/>
                  </a:cubicBezTo>
                  <a:cubicBezTo>
                    <a:pt x="500" y="431"/>
                    <a:pt x="501" y="428"/>
                    <a:pt x="501" y="424"/>
                  </a:cubicBezTo>
                  <a:cubicBezTo>
                    <a:pt x="501" y="428"/>
                    <a:pt x="499" y="431"/>
                    <a:pt x="496" y="434"/>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dirty="0">
                <a:solidFill>
                  <a:prstClr val="black"/>
                </a:solidFill>
                <a:latin typeface="Calibri" panose="020F0502020204030204"/>
              </a:endParaRPr>
            </a:p>
          </p:txBody>
        </p:sp>
        <p:sp>
          <p:nvSpPr>
            <p:cNvPr id="58" name="Freeform 816">
              <a:extLst>
                <a:ext uri="{FF2B5EF4-FFF2-40B4-BE49-F238E27FC236}">
                  <a16:creationId xmlns:a16="http://schemas.microsoft.com/office/drawing/2014/main" id="{9BC68FE8-FED4-638C-273E-BE3CE65CB3B4}"/>
                </a:ext>
              </a:extLst>
            </p:cNvPr>
            <p:cNvSpPr>
              <a:spLocks/>
            </p:cNvSpPr>
            <p:nvPr/>
          </p:nvSpPr>
          <p:spPr bwMode="auto">
            <a:xfrm>
              <a:off x="-4484" y="2530"/>
              <a:ext cx="1803" cy="1450"/>
            </a:xfrm>
            <a:custGeom>
              <a:avLst/>
              <a:gdLst>
                <a:gd name="T0" fmla="*/ 0 w 2813"/>
                <a:gd name="T1" fmla="*/ 1610 h 2262"/>
                <a:gd name="T2" fmla="*/ 152 w 2813"/>
                <a:gd name="T3" fmla="*/ 1632 h 2262"/>
                <a:gd name="T4" fmla="*/ 164 w 2813"/>
                <a:gd name="T5" fmla="*/ 1650 h 2262"/>
                <a:gd name="T6" fmla="*/ 164 w 2813"/>
                <a:gd name="T7" fmla="*/ 2072 h 2262"/>
                <a:gd name="T8" fmla="*/ 184 w 2813"/>
                <a:gd name="T9" fmla="*/ 2093 h 2262"/>
                <a:gd name="T10" fmla="*/ 1630 w 2813"/>
                <a:gd name="T11" fmla="*/ 2093 h 2262"/>
                <a:gd name="T12" fmla="*/ 1651 w 2813"/>
                <a:gd name="T13" fmla="*/ 2073 h 2262"/>
                <a:gd name="T14" fmla="*/ 1651 w 2813"/>
                <a:gd name="T15" fmla="*/ 1959 h 2262"/>
                <a:gd name="T16" fmla="*/ 1771 w 2813"/>
                <a:gd name="T17" fmla="*/ 1834 h 2262"/>
                <a:gd name="T18" fmla="*/ 2195 w 2813"/>
                <a:gd name="T19" fmla="*/ 1834 h 2262"/>
                <a:gd name="T20" fmla="*/ 2314 w 2813"/>
                <a:gd name="T21" fmla="*/ 1958 h 2262"/>
                <a:gd name="T22" fmla="*/ 2314 w 2813"/>
                <a:gd name="T23" fmla="*/ 2076 h 2262"/>
                <a:gd name="T24" fmla="*/ 2331 w 2813"/>
                <a:gd name="T25" fmla="*/ 2093 h 2262"/>
                <a:gd name="T26" fmla="*/ 2627 w 2813"/>
                <a:gd name="T27" fmla="*/ 2093 h 2262"/>
                <a:gd name="T28" fmla="*/ 2645 w 2813"/>
                <a:gd name="T29" fmla="*/ 2074 h 2262"/>
                <a:gd name="T30" fmla="*/ 2645 w 2813"/>
                <a:gd name="T31" fmla="*/ 1840 h 2262"/>
                <a:gd name="T32" fmla="*/ 2645 w 2813"/>
                <a:gd name="T33" fmla="*/ 192 h 2262"/>
                <a:gd name="T34" fmla="*/ 2622 w 2813"/>
                <a:gd name="T35" fmla="*/ 168 h 2262"/>
                <a:gd name="T36" fmla="*/ 192 w 2813"/>
                <a:gd name="T37" fmla="*/ 168 h 2262"/>
                <a:gd name="T38" fmla="*/ 168 w 2813"/>
                <a:gd name="T39" fmla="*/ 192 h 2262"/>
                <a:gd name="T40" fmla="*/ 169 w 2813"/>
                <a:gd name="T41" fmla="*/ 1064 h 2262"/>
                <a:gd name="T42" fmla="*/ 146 w 2813"/>
                <a:gd name="T43" fmla="*/ 1083 h 2262"/>
                <a:gd name="T44" fmla="*/ 7 w 2813"/>
                <a:gd name="T45" fmla="*/ 1009 h 2262"/>
                <a:gd name="T46" fmla="*/ 0 w 2813"/>
                <a:gd name="T47" fmla="*/ 991 h 2262"/>
                <a:gd name="T48" fmla="*/ 0 w 2813"/>
                <a:gd name="T49" fmla="*/ 83 h 2262"/>
                <a:gd name="T50" fmla="*/ 86 w 2813"/>
                <a:gd name="T51" fmla="*/ 0 h 2262"/>
                <a:gd name="T52" fmla="*/ 2727 w 2813"/>
                <a:gd name="T53" fmla="*/ 0 h 2262"/>
                <a:gd name="T54" fmla="*/ 2813 w 2813"/>
                <a:gd name="T55" fmla="*/ 86 h 2262"/>
                <a:gd name="T56" fmla="*/ 2813 w 2813"/>
                <a:gd name="T57" fmla="*/ 2178 h 2262"/>
                <a:gd name="T58" fmla="*/ 2739 w 2813"/>
                <a:gd name="T59" fmla="*/ 2261 h 2262"/>
                <a:gd name="T60" fmla="*/ 2715 w 2813"/>
                <a:gd name="T61" fmla="*/ 2262 h 2262"/>
                <a:gd name="T62" fmla="*/ 99 w 2813"/>
                <a:gd name="T63" fmla="*/ 2262 h 2262"/>
                <a:gd name="T64" fmla="*/ 57 w 2813"/>
                <a:gd name="T65" fmla="*/ 2258 h 2262"/>
                <a:gd name="T66" fmla="*/ 0 w 2813"/>
                <a:gd name="T67" fmla="*/ 2176 h 2262"/>
                <a:gd name="T68" fmla="*/ 0 w 2813"/>
                <a:gd name="T69" fmla="*/ 1886 h 2262"/>
                <a:gd name="T70" fmla="*/ 0 w 2813"/>
                <a:gd name="T71" fmla="*/ 161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13" h="2262">
                  <a:moveTo>
                    <a:pt x="0" y="1610"/>
                  </a:moveTo>
                  <a:cubicBezTo>
                    <a:pt x="51" y="1623"/>
                    <a:pt x="101" y="1630"/>
                    <a:pt x="152" y="1632"/>
                  </a:cubicBezTo>
                  <a:cubicBezTo>
                    <a:pt x="167" y="1632"/>
                    <a:pt x="164" y="1641"/>
                    <a:pt x="164" y="1650"/>
                  </a:cubicBezTo>
                  <a:cubicBezTo>
                    <a:pt x="164" y="1791"/>
                    <a:pt x="165" y="1931"/>
                    <a:pt x="164" y="2072"/>
                  </a:cubicBezTo>
                  <a:cubicBezTo>
                    <a:pt x="164" y="2088"/>
                    <a:pt x="167" y="2093"/>
                    <a:pt x="184" y="2093"/>
                  </a:cubicBezTo>
                  <a:cubicBezTo>
                    <a:pt x="666" y="2093"/>
                    <a:pt x="1148" y="2093"/>
                    <a:pt x="1630" y="2093"/>
                  </a:cubicBezTo>
                  <a:cubicBezTo>
                    <a:pt x="1646" y="2093"/>
                    <a:pt x="1652" y="2090"/>
                    <a:pt x="1651" y="2073"/>
                  </a:cubicBezTo>
                  <a:cubicBezTo>
                    <a:pt x="1650" y="2035"/>
                    <a:pt x="1650" y="1997"/>
                    <a:pt x="1651" y="1959"/>
                  </a:cubicBezTo>
                  <a:cubicBezTo>
                    <a:pt x="1652" y="1885"/>
                    <a:pt x="1698" y="1835"/>
                    <a:pt x="1771" y="1834"/>
                  </a:cubicBezTo>
                  <a:cubicBezTo>
                    <a:pt x="1912" y="1832"/>
                    <a:pt x="2054" y="1832"/>
                    <a:pt x="2195" y="1834"/>
                  </a:cubicBezTo>
                  <a:cubicBezTo>
                    <a:pt x="2267" y="1835"/>
                    <a:pt x="2313" y="1885"/>
                    <a:pt x="2314" y="1958"/>
                  </a:cubicBezTo>
                  <a:cubicBezTo>
                    <a:pt x="2314" y="1997"/>
                    <a:pt x="2315" y="2036"/>
                    <a:pt x="2314" y="2076"/>
                  </a:cubicBezTo>
                  <a:cubicBezTo>
                    <a:pt x="2313" y="2090"/>
                    <a:pt x="2318" y="2093"/>
                    <a:pt x="2331" y="2093"/>
                  </a:cubicBezTo>
                  <a:cubicBezTo>
                    <a:pt x="2430" y="2092"/>
                    <a:pt x="2529" y="2092"/>
                    <a:pt x="2627" y="2093"/>
                  </a:cubicBezTo>
                  <a:cubicBezTo>
                    <a:pt x="2644" y="2093"/>
                    <a:pt x="2645" y="2088"/>
                    <a:pt x="2645" y="2074"/>
                  </a:cubicBezTo>
                  <a:cubicBezTo>
                    <a:pt x="2645" y="1996"/>
                    <a:pt x="2645" y="1918"/>
                    <a:pt x="2645" y="1840"/>
                  </a:cubicBezTo>
                  <a:cubicBezTo>
                    <a:pt x="2645" y="1291"/>
                    <a:pt x="2645" y="741"/>
                    <a:pt x="2645" y="192"/>
                  </a:cubicBezTo>
                  <a:cubicBezTo>
                    <a:pt x="2646" y="173"/>
                    <a:pt x="2641" y="168"/>
                    <a:pt x="2622" y="168"/>
                  </a:cubicBezTo>
                  <a:cubicBezTo>
                    <a:pt x="1812" y="169"/>
                    <a:pt x="1002" y="169"/>
                    <a:pt x="192" y="168"/>
                  </a:cubicBezTo>
                  <a:cubicBezTo>
                    <a:pt x="172" y="168"/>
                    <a:pt x="168" y="174"/>
                    <a:pt x="168" y="192"/>
                  </a:cubicBezTo>
                  <a:cubicBezTo>
                    <a:pt x="169" y="483"/>
                    <a:pt x="169" y="774"/>
                    <a:pt x="169" y="1064"/>
                  </a:cubicBezTo>
                  <a:cubicBezTo>
                    <a:pt x="169" y="1084"/>
                    <a:pt x="164" y="1087"/>
                    <a:pt x="146" y="1083"/>
                  </a:cubicBezTo>
                  <a:cubicBezTo>
                    <a:pt x="93" y="1069"/>
                    <a:pt x="48" y="1044"/>
                    <a:pt x="7" y="1009"/>
                  </a:cubicBezTo>
                  <a:cubicBezTo>
                    <a:pt x="0" y="1003"/>
                    <a:pt x="0" y="998"/>
                    <a:pt x="0" y="991"/>
                  </a:cubicBezTo>
                  <a:cubicBezTo>
                    <a:pt x="0" y="689"/>
                    <a:pt x="0" y="386"/>
                    <a:pt x="0" y="83"/>
                  </a:cubicBezTo>
                  <a:cubicBezTo>
                    <a:pt x="0" y="33"/>
                    <a:pt x="35" y="0"/>
                    <a:pt x="86" y="0"/>
                  </a:cubicBezTo>
                  <a:cubicBezTo>
                    <a:pt x="966" y="0"/>
                    <a:pt x="1847" y="0"/>
                    <a:pt x="2727" y="0"/>
                  </a:cubicBezTo>
                  <a:cubicBezTo>
                    <a:pt x="2777" y="0"/>
                    <a:pt x="2813" y="37"/>
                    <a:pt x="2813" y="86"/>
                  </a:cubicBezTo>
                  <a:cubicBezTo>
                    <a:pt x="2813" y="783"/>
                    <a:pt x="2813" y="1481"/>
                    <a:pt x="2813" y="2178"/>
                  </a:cubicBezTo>
                  <a:cubicBezTo>
                    <a:pt x="2813" y="2224"/>
                    <a:pt x="2784" y="2256"/>
                    <a:pt x="2739" y="2261"/>
                  </a:cubicBezTo>
                  <a:cubicBezTo>
                    <a:pt x="2731" y="2262"/>
                    <a:pt x="2723" y="2262"/>
                    <a:pt x="2715" y="2262"/>
                  </a:cubicBezTo>
                  <a:cubicBezTo>
                    <a:pt x="1843" y="2262"/>
                    <a:pt x="971" y="2262"/>
                    <a:pt x="99" y="2262"/>
                  </a:cubicBezTo>
                  <a:cubicBezTo>
                    <a:pt x="85" y="2262"/>
                    <a:pt x="71" y="2262"/>
                    <a:pt x="57" y="2258"/>
                  </a:cubicBezTo>
                  <a:cubicBezTo>
                    <a:pt x="22" y="2248"/>
                    <a:pt x="0" y="2217"/>
                    <a:pt x="0" y="2176"/>
                  </a:cubicBezTo>
                  <a:cubicBezTo>
                    <a:pt x="0" y="2079"/>
                    <a:pt x="0" y="1983"/>
                    <a:pt x="0" y="1886"/>
                  </a:cubicBezTo>
                  <a:cubicBezTo>
                    <a:pt x="0" y="1795"/>
                    <a:pt x="0" y="1704"/>
                    <a:pt x="0" y="161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9" name="Freeform 817">
              <a:extLst>
                <a:ext uri="{FF2B5EF4-FFF2-40B4-BE49-F238E27FC236}">
                  <a16:creationId xmlns:a16="http://schemas.microsoft.com/office/drawing/2014/main" id="{7B61EF89-6910-13A3-77C8-49CBF40ACBA5}"/>
                </a:ext>
              </a:extLst>
            </p:cNvPr>
            <p:cNvSpPr>
              <a:spLocks/>
            </p:cNvSpPr>
            <p:nvPr/>
          </p:nvSpPr>
          <p:spPr bwMode="auto">
            <a:xfrm>
              <a:off x="-5269" y="2514"/>
              <a:ext cx="512" cy="513"/>
            </a:xfrm>
            <a:custGeom>
              <a:avLst/>
              <a:gdLst>
                <a:gd name="T0" fmla="*/ 399 w 799"/>
                <a:gd name="T1" fmla="*/ 799 h 800"/>
                <a:gd name="T2" fmla="*/ 1 w 799"/>
                <a:gd name="T3" fmla="*/ 398 h 800"/>
                <a:gd name="T4" fmla="*/ 403 w 799"/>
                <a:gd name="T5" fmla="*/ 1 h 800"/>
                <a:gd name="T6" fmla="*/ 798 w 799"/>
                <a:gd name="T7" fmla="*/ 405 h 800"/>
                <a:gd name="T8" fmla="*/ 399 w 799"/>
                <a:gd name="T9" fmla="*/ 799 h 800"/>
              </a:gdLst>
              <a:ahLst/>
              <a:cxnLst>
                <a:cxn ang="0">
                  <a:pos x="T0" y="T1"/>
                </a:cxn>
                <a:cxn ang="0">
                  <a:pos x="T2" y="T3"/>
                </a:cxn>
                <a:cxn ang="0">
                  <a:pos x="T4" y="T5"/>
                </a:cxn>
                <a:cxn ang="0">
                  <a:pos x="T6" y="T7"/>
                </a:cxn>
                <a:cxn ang="0">
                  <a:pos x="T8" y="T9"/>
                </a:cxn>
              </a:cxnLst>
              <a:rect l="0" t="0" r="r" b="b"/>
              <a:pathLst>
                <a:path w="799" h="800">
                  <a:moveTo>
                    <a:pt x="399" y="799"/>
                  </a:moveTo>
                  <a:cubicBezTo>
                    <a:pt x="178" y="799"/>
                    <a:pt x="0" y="619"/>
                    <a:pt x="1" y="398"/>
                  </a:cubicBezTo>
                  <a:cubicBezTo>
                    <a:pt x="3" y="177"/>
                    <a:pt x="181" y="0"/>
                    <a:pt x="403" y="1"/>
                  </a:cubicBezTo>
                  <a:cubicBezTo>
                    <a:pt x="623" y="2"/>
                    <a:pt x="799" y="182"/>
                    <a:pt x="798" y="405"/>
                  </a:cubicBezTo>
                  <a:cubicBezTo>
                    <a:pt x="797" y="622"/>
                    <a:pt x="617" y="800"/>
                    <a:pt x="399" y="799"/>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60" name="Freeform 818">
              <a:extLst>
                <a:ext uri="{FF2B5EF4-FFF2-40B4-BE49-F238E27FC236}">
                  <a16:creationId xmlns:a16="http://schemas.microsoft.com/office/drawing/2014/main" id="{4C621E1A-46DF-6C1A-8303-BAC4BBA8F8C4}"/>
                </a:ext>
              </a:extLst>
            </p:cNvPr>
            <p:cNvSpPr>
              <a:spLocks/>
            </p:cNvSpPr>
            <p:nvPr/>
          </p:nvSpPr>
          <p:spPr bwMode="auto">
            <a:xfrm>
              <a:off x="-5286" y="3327"/>
              <a:ext cx="6" cy="13"/>
            </a:xfrm>
            <a:custGeom>
              <a:avLst/>
              <a:gdLst>
                <a:gd name="T0" fmla="*/ 0 w 9"/>
                <a:gd name="T1" fmla="*/ 20 h 20"/>
                <a:gd name="T2" fmla="*/ 5 w 9"/>
                <a:gd name="T3" fmla="*/ 0 h 20"/>
                <a:gd name="T4" fmla="*/ 4 w 9"/>
                <a:gd name="T5" fmla="*/ 20 h 20"/>
                <a:gd name="T6" fmla="*/ 0 w 9"/>
                <a:gd name="T7" fmla="*/ 20 h 20"/>
              </a:gdLst>
              <a:ahLst/>
              <a:cxnLst>
                <a:cxn ang="0">
                  <a:pos x="T0" y="T1"/>
                </a:cxn>
                <a:cxn ang="0">
                  <a:pos x="T2" y="T3"/>
                </a:cxn>
                <a:cxn ang="0">
                  <a:pos x="T4" y="T5"/>
                </a:cxn>
                <a:cxn ang="0">
                  <a:pos x="T6" y="T7"/>
                </a:cxn>
              </a:cxnLst>
              <a:rect l="0" t="0" r="r" b="b"/>
              <a:pathLst>
                <a:path w="9" h="20">
                  <a:moveTo>
                    <a:pt x="0" y="20"/>
                  </a:moveTo>
                  <a:cubicBezTo>
                    <a:pt x="2" y="14"/>
                    <a:pt x="3" y="8"/>
                    <a:pt x="5" y="0"/>
                  </a:cubicBezTo>
                  <a:cubicBezTo>
                    <a:pt x="9" y="9"/>
                    <a:pt x="9" y="15"/>
                    <a:pt x="4" y="20"/>
                  </a:cubicBezTo>
                  <a:cubicBezTo>
                    <a:pt x="3" y="20"/>
                    <a:pt x="2" y="20"/>
                    <a:pt x="0" y="20"/>
                  </a:cubicBezTo>
                  <a:close/>
                </a:path>
              </a:pathLst>
            </a:custGeom>
            <a:solidFill>
              <a:srgbClr val="7B7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pic>
        <p:nvPicPr>
          <p:cNvPr id="2" name="Picture 1" descr="A white text on a black background&#10;&#10;Description automatically generated">
            <a:extLst>
              <a:ext uri="{FF2B5EF4-FFF2-40B4-BE49-F238E27FC236}">
                <a16:creationId xmlns:a16="http://schemas.microsoft.com/office/drawing/2014/main" id="{C498DFA7-8086-B5DD-4287-3FC798B65AE6}"/>
              </a:ext>
            </a:extLst>
          </p:cNvPr>
          <p:cNvPicPr>
            <a:picLocks noChangeAspect="1"/>
          </p:cNvPicPr>
          <p:nvPr/>
        </p:nvPicPr>
        <p:blipFill>
          <a:blip r:embed="rId14"/>
          <a:stretch>
            <a:fillRect/>
          </a:stretch>
        </p:blipFill>
        <p:spPr>
          <a:xfrm>
            <a:off x="7082736" y="6369810"/>
            <a:ext cx="1919598" cy="343098"/>
          </a:xfrm>
          <a:prstGeom prst="rect">
            <a:avLst/>
          </a:prstGeom>
        </p:spPr>
      </p:pic>
      <p:sp>
        <p:nvSpPr>
          <p:cNvPr id="10" name="Rectangle 9">
            <a:extLst>
              <a:ext uri="{FF2B5EF4-FFF2-40B4-BE49-F238E27FC236}">
                <a16:creationId xmlns:a16="http://schemas.microsoft.com/office/drawing/2014/main" id="{557C3472-E2DC-18C5-6F02-F4D557B37EA1}"/>
              </a:ext>
            </a:extLst>
          </p:cNvPr>
          <p:cNvSpPr/>
          <p:nvPr/>
        </p:nvSpPr>
        <p:spPr>
          <a:xfrm>
            <a:off x="5993213" y="1026712"/>
            <a:ext cx="2682619" cy="337836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D2A2504-9CAF-ED27-8F4C-915586B096F3}"/>
              </a:ext>
            </a:extLst>
          </p:cNvPr>
          <p:cNvPicPr>
            <a:picLocks noChangeAspect="1"/>
          </p:cNvPicPr>
          <p:nvPr/>
        </p:nvPicPr>
        <p:blipFill>
          <a:blip r:embed="rId15"/>
          <a:stretch>
            <a:fillRect/>
          </a:stretch>
        </p:blipFill>
        <p:spPr>
          <a:xfrm>
            <a:off x="6092537" y="1156719"/>
            <a:ext cx="2483972" cy="3141129"/>
          </a:xfrm>
          <a:prstGeom prst="rect">
            <a:avLst/>
          </a:prstGeom>
        </p:spPr>
      </p:pic>
      <p:pic>
        <p:nvPicPr>
          <p:cNvPr id="9" name="Picture 8">
            <a:extLst>
              <a:ext uri="{FF2B5EF4-FFF2-40B4-BE49-F238E27FC236}">
                <a16:creationId xmlns:a16="http://schemas.microsoft.com/office/drawing/2014/main" id="{9102A102-BAE9-79E7-3DF2-0199D06B26D5}"/>
              </a:ext>
            </a:extLst>
          </p:cNvPr>
          <p:cNvPicPr>
            <a:picLocks noChangeAspect="1"/>
          </p:cNvPicPr>
          <p:nvPr/>
        </p:nvPicPr>
        <p:blipFill>
          <a:blip r:embed="rId16"/>
          <a:stretch>
            <a:fillRect/>
          </a:stretch>
        </p:blipFill>
        <p:spPr>
          <a:xfrm>
            <a:off x="5799878" y="2477763"/>
            <a:ext cx="2810267" cy="3639058"/>
          </a:xfrm>
          <a:prstGeom prst="rect">
            <a:avLst/>
          </a:prstGeom>
        </p:spPr>
      </p:pic>
      <p:pic>
        <p:nvPicPr>
          <p:cNvPr id="5" name="Picture 4" descr="A group of people standing in front of a screen&#10;&#10;Description automatically generated">
            <a:extLst>
              <a:ext uri="{FF2B5EF4-FFF2-40B4-BE49-F238E27FC236}">
                <a16:creationId xmlns:a16="http://schemas.microsoft.com/office/drawing/2014/main" id="{DEF408F4-096F-9E45-9727-5EC49A87A3C0}"/>
              </a:ext>
            </a:extLst>
          </p:cNvPr>
          <p:cNvPicPr>
            <a:picLocks noChangeAspect="1"/>
          </p:cNvPicPr>
          <p:nvPr/>
        </p:nvPicPr>
        <p:blipFill>
          <a:blip r:embed="rId17"/>
          <a:stretch>
            <a:fillRect/>
          </a:stretch>
        </p:blipFill>
        <p:spPr>
          <a:xfrm>
            <a:off x="0" y="0"/>
            <a:ext cx="9144000" cy="6858000"/>
          </a:xfrm>
          <a:prstGeom prst="rect">
            <a:avLst/>
          </a:prstGeom>
        </p:spPr>
      </p:pic>
    </p:spTree>
    <p:extLst>
      <p:ext uri="{BB962C8B-B14F-4D97-AF65-F5344CB8AC3E}">
        <p14:creationId xmlns:p14="http://schemas.microsoft.com/office/powerpoint/2010/main" val="426484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35" presetClass="emph" presetSubtype="0" repeatCount="4000" fill="hold" nodeType="withEffect">
                                  <p:stCondLst>
                                    <p:cond delay="0"/>
                                  </p:stCondLst>
                                  <p:childTnLst>
                                    <p:anim calcmode="discrete" valueType="str">
                                      <p:cBhvr>
                                        <p:cTn id="18" dur="1000" fill="hold"/>
                                        <p:tgtEl>
                                          <p:spTgt spid="62"/>
                                        </p:tgtEl>
                                        <p:attrNameLst>
                                          <p:attrName>style.visibility</p:attrName>
                                        </p:attrNameLst>
                                      </p:cBhvr>
                                      <p:tavLst>
                                        <p:tav tm="0">
                                          <p:val>
                                            <p:strVal val="hidden"/>
                                          </p:val>
                                        </p:tav>
                                        <p:tav tm="50000">
                                          <p:val>
                                            <p:strVal val="visible"/>
                                          </p:val>
                                        </p:tav>
                                      </p:tavLst>
                                    </p:anim>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35" presetClass="emph" presetSubtype="0" repeatCount="4000" fill="hold" nodeType="withEffect">
                                  <p:stCondLst>
                                    <p:cond delay="0"/>
                                  </p:stCondLst>
                                  <p:childTnLst>
                                    <p:anim calcmode="discrete" valueType="str">
                                      <p:cBhvr>
                                        <p:cTn id="22" dur="1000" fill="hold"/>
                                        <p:tgtEl>
                                          <p:spTgt spid="63"/>
                                        </p:tgtEl>
                                        <p:attrNameLst>
                                          <p:attrName>style.visibility</p:attrName>
                                        </p:attrNameLst>
                                      </p:cBhvr>
                                      <p:tavLst>
                                        <p:tav tm="0">
                                          <p:val>
                                            <p:strVal val="hidden"/>
                                          </p:val>
                                        </p:tav>
                                        <p:tav tm="50000">
                                          <p:val>
                                            <p:strVal val="visible"/>
                                          </p:val>
                                        </p:tav>
                                      </p:tavLst>
                                    </p:anim>
                                  </p:childTnLst>
                                </p:cTn>
                              </p:par>
                            </p:childTnLst>
                          </p:cTn>
                        </p:par>
                        <p:par>
                          <p:cTn id="23" fill="hold">
                            <p:stCondLst>
                              <p:cond delay="4000"/>
                            </p:stCondLst>
                            <p:childTnLst>
                              <p:par>
                                <p:cTn id="24" presetID="1" presetClass="entr" presetSubtype="0" fill="hold" nodeType="afterEffect">
                                  <p:stCondLst>
                                    <p:cond delay="0"/>
                                  </p:stCondLst>
                                  <p:childTnLst>
                                    <p:set>
                                      <p:cBhvr>
                                        <p:cTn id="25" dur="1" fill="hold">
                                          <p:stCondLst>
                                            <p:cond delay="0"/>
                                          </p:stCondLst>
                                        </p:cTn>
                                        <p:tgtEl>
                                          <p:spTgt spid="64"/>
                                        </p:tgtEl>
                                        <p:attrNameLst>
                                          <p:attrName>style.visibility</p:attrName>
                                        </p:attrNameLst>
                                      </p:cBhvr>
                                      <p:to>
                                        <p:strVal val="visible"/>
                                      </p:to>
                                    </p:set>
                                  </p:childTnLst>
                                </p:cTn>
                              </p:par>
                            </p:childTnLst>
                          </p:cTn>
                        </p:par>
                        <p:par>
                          <p:cTn id="26" fill="hold">
                            <p:stCondLst>
                              <p:cond delay="4000"/>
                            </p:stCondLst>
                            <p:childTnLst>
                              <p:par>
                                <p:cTn id="27" presetID="35" presetClass="emph" presetSubtype="0" repeatCount="4000" fill="hold" nodeType="afterEffect">
                                  <p:stCondLst>
                                    <p:cond delay="0"/>
                                  </p:stCondLst>
                                  <p:childTnLst>
                                    <p:anim calcmode="discrete" valueType="str">
                                      <p:cBhvr>
                                        <p:cTn id="28" dur="1000" fill="hold"/>
                                        <p:tgtEl>
                                          <p:spTgt spid="6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olorful squares&#10;&#10;Description automatically generated">
            <a:extLst>
              <a:ext uri="{FF2B5EF4-FFF2-40B4-BE49-F238E27FC236}">
                <a16:creationId xmlns:a16="http://schemas.microsoft.com/office/drawing/2014/main" id="{7D761921-0FDC-C015-F041-E80EF6F3222D}"/>
              </a:ext>
            </a:extLst>
          </p:cNvPr>
          <p:cNvPicPr>
            <a:picLocks noChangeAspect="1"/>
          </p:cNvPicPr>
          <p:nvPr/>
        </p:nvPicPr>
        <p:blipFill>
          <a:blip r:embed="rId3"/>
          <a:stretch>
            <a:fillRect/>
          </a:stretch>
        </p:blipFill>
        <p:spPr>
          <a:xfrm>
            <a:off x="5819893" y="5736869"/>
            <a:ext cx="4352007" cy="1412863"/>
          </a:xfrm>
          <a:prstGeom prst="rect">
            <a:avLst/>
          </a:prstGeom>
        </p:spPr>
      </p:pic>
      <p:pic>
        <p:nvPicPr>
          <p:cNvPr id="5" name="Picture 4" descr="A group of colorful squares&#10;&#10;Description automatically generated">
            <a:extLst>
              <a:ext uri="{FF2B5EF4-FFF2-40B4-BE49-F238E27FC236}">
                <a16:creationId xmlns:a16="http://schemas.microsoft.com/office/drawing/2014/main" id="{238BC743-B7B2-6B5D-3D83-19ECB4248ABF}"/>
              </a:ext>
            </a:extLst>
          </p:cNvPr>
          <p:cNvPicPr>
            <a:picLocks noChangeAspect="1"/>
          </p:cNvPicPr>
          <p:nvPr/>
        </p:nvPicPr>
        <p:blipFill>
          <a:blip r:embed="rId3"/>
          <a:stretch>
            <a:fillRect/>
          </a:stretch>
        </p:blipFill>
        <p:spPr>
          <a:xfrm>
            <a:off x="2632193" y="5736870"/>
            <a:ext cx="4352007" cy="1412863"/>
          </a:xfrm>
          <a:prstGeom prst="rect">
            <a:avLst/>
          </a:prstGeom>
        </p:spPr>
      </p:pic>
      <p:pic>
        <p:nvPicPr>
          <p:cNvPr id="6" name="Picture 5" descr="A group of colorful squares&#10;&#10;Description automatically generated">
            <a:extLst>
              <a:ext uri="{FF2B5EF4-FFF2-40B4-BE49-F238E27FC236}">
                <a16:creationId xmlns:a16="http://schemas.microsoft.com/office/drawing/2014/main" id="{ED006C8D-72D2-496E-455D-B14DFE5896A1}"/>
              </a:ext>
            </a:extLst>
          </p:cNvPr>
          <p:cNvPicPr>
            <a:picLocks noChangeAspect="1"/>
          </p:cNvPicPr>
          <p:nvPr/>
        </p:nvPicPr>
        <p:blipFill>
          <a:blip r:embed="rId3"/>
          <a:stretch>
            <a:fillRect/>
          </a:stretch>
        </p:blipFill>
        <p:spPr>
          <a:xfrm>
            <a:off x="-567395" y="5761089"/>
            <a:ext cx="4352007" cy="1412863"/>
          </a:xfrm>
          <a:prstGeom prst="rect">
            <a:avLst/>
          </a:prstGeom>
        </p:spPr>
      </p:pic>
      <p:pic>
        <p:nvPicPr>
          <p:cNvPr id="7" name="Picture 6" descr="A group of colorful squares&#10;&#10;Description automatically generated">
            <a:extLst>
              <a:ext uri="{FF2B5EF4-FFF2-40B4-BE49-F238E27FC236}">
                <a16:creationId xmlns:a16="http://schemas.microsoft.com/office/drawing/2014/main" id="{D1F8093D-3F38-B05E-90A6-123B690844E9}"/>
              </a:ext>
            </a:extLst>
          </p:cNvPr>
          <p:cNvPicPr>
            <a:picLocks noChangeAspect="1"/>
          </p:cNvPicPr>
          <p:nvPr/>
        </p:nvPicPr>
        <p:blipFill>
          <a:blip r:embed="rId3"/>
          <a:stretch>
            <a:fillRect/>
          </a:stretch>
        </p:blipFill>
        <p:spPr>
          <a:xfrm>
            <a:off x="-555507" y="4725635"/>
            <a:ext cx="4352007" cy="1412863"/>
          </a:xfrm>
          <a:prstGeom prst="rect">
            <a:avLst/>
          </a:prstGeom>
        </p:spPr>
      </p:pic>
      <p:pic>
        <p:nvPicPr>
          <p:cNvPr id="8" name="Picture 7" descr="A group of colorful squares&#10;&#10;Description automatically generated">
            <a:extLst>
              <a:ext uri="{FF2B5EF4-FFF2-40B4-BE49-F238E27FC236}">
                <a16:creationId xmlns:a16="http://schemas.microsoft.com/office/drawing/2014/main" id="{6B8130A5-65A2-AC9A-4EA2-B7E9A1EDE627}"/>
              </a:ext>
            </a:extLst>
          </p:cNvPr>
          <p:cNvPicPr>
            <a:picLocks noChangeAspect="1"/>
          </p:cNvPicPr>
          <p:nvPr/>
        </p:nvPicPr>
        <p:blipFill>
          <a:blip r:embed="rId3"/>
          <a:stretch>
            <a:fillRect/>
          </a:stretch>
        </p:blipFill>
        <p:spPr>
          <a:xfrm>
            <a:off x="2632193" y="4725636"/>
            <a:ext cx="4352007" cy="1412863"/>
          </a:xfrm>
          <a:prstGeom prst="rect">
            <a:avLst/>
          </a:prstGeom>
        </p:spPr>
      </p:pic>
      <p:pic>
        <p:nvPicPr>
          <p:cNvPr id="9" name="Picture 8" descr="A group of colorful squares&#10;&#10;Description automatically generated">
            <a:extLst>
              <a:ext uri="{FF2B5EF4-FFF2-40B4-BE49-F238E27FC236}">
                <a16:creationId xmlns:a16="http://schemas.microsoft.com/office/drawing/2014/main" id="{E084508F-0B07-760D-BB69-20C3E81FC389}"/>
              </a:ext>
            </a:extLst>
          </p:cNvPr>
          <p:cNvPicPr>
            <a:picLocks noChangeAspect="1"/>
          </p:cNvPicPr>
          <p:nvPr/>
        </p:nvPicPr>
        <p:blipFill>
          <a:blip r:embed="rId3"/>
          <a:stretch>
            <a:fillRect/>
          </a:stretch>
        </p:blipFill>
        <p:spPr>
          <a:xfrm>
            <a:off x="5819893" y="4725637"/>
            <a:ext cx="4352007" cy="1412863"/>
          </a:xfrm>
          <a:prstGeom prst="rect">
            <a:avLst/>
          </a:prstGeom>
        </p:spPr>
      </p:pic>
      <p:sp>
        <p:nvSpPr>
          <p:cNvPr id="10" name="Rectangle 9">
            <a:extLst>
              <a:ext uri="{FF2B5EF4-FFF2-40B4-BE49-F238E27FC236}">
                <a16:creationId xmlns:a16="http://schemas.microsoft.com/office/drawing/2014/main" id="{B04A1A69-FA9F-5905-7891-2B755EC14ECE}"/>
              </a:ext>
            </a:extLst>
          </p:cNvPr>
          <p:cNvSpPr/>
          <p:nvPr/>
        </p:nvSpPr>
        <p:spPr>
          <a:xfrm>
            <a:off x="-23752" y="-45009"/>
            <a:ext cx="9144000" cy="4838700"/>
          </a:xfrm>
          <a:prstGeom prst="rect">
            <a:avLst/>
          </a:prstGeom>
          <a:solidFill>
            <a:srgbClr val="662D9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6219660-12E8-5328-2DEE-83085DFA79E6}"/>
              </a:ext>
            </a:extLst>
          </p:cNvPr>
          <p:cNvGrpSpPr/>
          <p:nvPr/>
        </p:nvGrpSpPr>
        <p:grpSpPr>
          <a:xfrm>
            <a:off x="5708590" y="2081604"/>
            <a:ext cx="3435410" cy="4017170"/>
            <a:chOff x="5970589" y="325437"/>
            <a:chExt cx="4580547" cy="5356226"/>
          </a:xfrm>
        </p:grpSpPr>
        <p:grpSp>
          <p:nvGrpSpPr>
            <p:cNvPr id="24" name="Group 4">
              <a:extLst>
                <a:ext uri="{FF2B5EF4-FFF2-40B4-BE49-F238E27FC236}">
                  <a16:creationId xmlns:a16="http://schemas.microsoft.com/office/drawing/2014/main" id="{3CDCE1B6-E865-643F-7987-9EFD6D9084EF}"/>
                </a:ext>
              </a:extLst>
            </p:cNvPr>
            <p:cNvGrpSpPr>
              <a:grpSpLocks noChangeAspect="1"/>
            </p:cNvGrpSpPr>
            <p:nvPr/>
          </p:nvGrpSpPr>
          <p:grpSpPr bwMode="auto">
            <a:xfrm>
              <a:off x="5970589" y="325438"/>
              <a:ext cx="1535113" cy="5356225"/>
              <a:chOff x="3753" y="413"/>
              <a:chExt cx="967" cy="3374"/>
            </a:xfrm>
          </p:grpSpPr>
          <p:sp>
            <p:nvSpPr>
              <p:cNvPr id="73" name="Rectangle 5">
                <a:extLst>
                  <a:ext uri="{FF2B5EF4-FFF2-40B4-BE49-F238E27FC236}">
                    <a16:creationId xmlns:a16="http://schemas.microsoft.com/office/drawing/2014/main" id="{33E1A7B7-DD88-6825-EA74-A12A18F1534F}"/>
                  </a:ext>
                </a:extLst>
              </p:cNvPr>
              <p:cNvSpPr>
                <a:spLocks noChangeArrowheads="1"/>
              </p:cNvSpPr>
              <p:nvPr/>
            </p:nvSpPr>
            <p:spPr bwMode="auto">
              <a:xfrm>
                <a:off x="3792" y="413"/>
                <a:ext cx="894" cy="3374"/>
              </a:xfrm>
              <a:prstGeom prst="rect">
                <a:avLst/>
              </a:prstGeom>
              <a:solidFill>
                <a:srgbClr val="9ECC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Rectangle 6">
                <a:extLst>
                  <a:ext uri="{FF2B5EF4-FFF2-40B4-BE49-F238E27FC236}">
                    <a16:creationId xmlns:a16="http://schemas.microsoft.com/office/drawing/2014/main" id="{CB953E6D-2264-CB46-9152-9D8AF82FA37C}"/>
                  </a:ext>
                </a:extLst>
              </p:cNvPr>
              <p:cNvSpPr>
                <a:spLocks noChangeArrowheads="1"/>
              </p:cNvSpPr>
              <p:nvPr/>
            </p:nvSpPr>
            <p:spPr bwMode="auto">
              <a:xfrm>
                <a:off x="3876" y="2037"/>
                <a:ext cx="143" cy="287"/>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7">
                <a:extLst>
                  <a:ext uri="{FF2B5EF4-FFF2-40B4-BE49-F238E27FC236}">
                    <a16:creationId xmlns:a16="http://schemas.microsoft.com/office/drawing/2014/main" id="{A58BBD7B-EECF-D9FF-A7DC-FD21CC14402F}"/>
                  </a:ext>
                </a:extLst>
              </p:cNvPr>
              <p:cNvSpPr>
                <a:spLocks/>
              </p:cNvSpPr>
              <p:nvPr/>
            </p:nvSpPr>
            <p:spPr bwMode="auto">
              <a:xfrm>
                <a:off x="3900" y="2021"/>
                <a:ext cx="96" cy="308"/>
              </a:xfrm>
              <a:custGeom>
                <a:avLst/>
                <a:gdLst>
                  <a:gd name="T0" fmla="*/ 96 w 96"/>
                  <a:gd name="T1" fmla="*/ 307 h 308"/>
                  <a:gd name="T2" fmla="*/ 96 w 96"/>
                  <a:gd name="T3" fmla="*/ 308 h 308"/>
                  <a:gd name="T4" fmla="*/ 0 w 96"/>
                  <a:gd name="T5" fmla="*/ 308 h 308"/>
                  <a:gd name="T6" fmla="*/ 0 w 96"/>
                  <a:gd name="T7" fmla="*/ 307 h 308"/>
                  <a:gd name="T8" fmla="*/ 0 w 96"/>
                  <a:gd name="T9" fmla="*/ 103 h 308"/>
                  <a:gd name="T10" fmla="*/ 0 w 96"/>
                  <a:gd name="T11" fmla="*/ 0 h 308"/>
                  <a:gd name="T12" fmla="*/ 96 w 96"/>
                  <a:gd name="T13" fmla="*/ 0 h 308"/>
                  <a:gd name="T14" fmla="*/ 96 w 96"/>
                  <a:gd name="T15" fmla="*/ 103 h 308"/>
                  <a:gd name="T16" fmla="*/ 96 w 96"/>
                  <a:gd name="T17" fmla="*/ 307 h 308"/>
                  <a:gd name="T18" fmla="*/ 96 w 96"/>
                  <a:gd name="T19" fmla="*/ 307 h 308"/>
                  <a:gd name="T20" fmla="*/ 96 w 96"/>
                  <a:gd name="T21" fmla="*/ 30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308">
                    <a:moveTo>
                      <a:pt x="96" y="307"/>
                    </a:moveTo>
                    <a:lnTo>
                      <a:pt x="96" y="308"/>
                    </a:lnTo>
                    <a:lnTo>
                      <a:pt x="0" y="308"/>
                    </a:lnTo>
                    <a:lnTo>
                      <a:pt x="0" y="307"/>
                    </a:lnTo>
                    <a:lnTo>
                      <a:pt x="0" y="103"/>
                    </a:lnTo>
                    <a:lnTo>
                      <a:pt x="0" y="0"/>
                    </a:lnTo>
                    <a:lnTo>
                      <a:pt x="96" y="0"/>
                    </a:lnTo>
                    <a:lnTo>
                      <a:pt x="96" y="103"/>
                    </a:lnTo>
                    <a:lnTo>
                      <a:pt x="96" y="307"/>
                    </a:lnTo>
                    <a:lnTo>
                      <a:pt x="96" y="307"/>
                    </a:lnTo>
                    <a:lnTo>
                      <a:pt x="96" y="307"/>
                    </a:lnTo>
                    <a:close/>
                  </a:path>
                </a:pathLst>
              </a:custGeom>
              <a:noFill/>
              <a:ln w="17463"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Rectangle 8">
                <a:extLst>
                  <a:ext uri="{FF2B5EF4-FFF2-40B4-BE49-F238E27FC236}">
                    <a16:creationId xmlns:a16="http://schemas.microsoft.com/office/drawing/2014/main" id="{725D871C-ECA3-52F8-F062-6896184CCCE1}"/>
                  </a:ext>
                </a:extLst>
              </p:cNvPr>
              <p:cNvSpPr>
                <a:spLocks noChangeArrowheads="1"/>
              </p:cNvSpPr>
              <p:nvPr/>
            </p:nvSpPr>
            <p:spPr bwMode="auto">
              <a:xfrm>
                <a:off x="3921" y="537"/>
                <a:ext cx="622" cy="645"/>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Line 9">
                <a:extLst>
                  <a:ext uri="{FF2B5EF4-FFF2-40B4-BE49-F238E27FC236}">
                    <a16:creationId xmlns:a16="http://schemas.microsoft.com/office/drawing/2014/main" id="{8A4FB012-D363-3380-5838-FA0A3D53B457}"/>
                  </a:ext>
                </a:extLst>
              </p:cNvPr>
              <p:cNvSpPr>
                <a:spLocks noChangeShapeType="1"/>
              </p:cNvSpPr>
              <p:nvPr/>
            </p:nvSpPr>
            <p:spPr bwMode="auto">
              <a:xfrm>
                <a:off x="3946" y="2212"/>
                <a:ext cx="0" cy="64"/>
              </a:xfrm>
              <a:prstGeom prst="line">
                <a:avLst/>
              </a:prstGeom>
              <a:noFill/>
              <a:ln w="9525"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10">
                <a:extLst>
                  <a:ext uri="{FF2B5EF4-FFF2-40B4-BE49-F238E27FC236}">
                    <a16:creationId xmlns:a16="http://schemas.microsoft.com/office/drawing/2014/main" id="{9C04D436-0C63-AA66-DAC3-DE77ADDD50D4}"/>
                  </a:ext>
                </a:extLst>
              </p:cNvPr>
              <p:cNvSpPr>
                <a:spLocks/>
              </p:cNvSpPr>
              <p:nvPr/>
            </p:nvSpPr>
            <p:spPr bwMode="auto">
              <a:xfrm>
                <a:off x="3948" y="557"/>
                <a:ext cx="582" cy="38"/>
              </a:xfrm>
              <a:custGeom>
                <a:avLst/>
                <a:gdLst>
                  <a:gd name="T0" fmla="*/ 0 w 582"/>
                  <a:gd name="T1" fmla="*/ 38 h 38"/>
                  <a:gd name="T2" fmla="*/ 0 w 582"/>
                  <a:gd name="T3" fmla="*/ 0 h 38"/>
                  <a:gd name="T4" fmla="*/ 582 w 582"/>
                  <a:gd name="T5" fmla="*/ 0 h 38"/>
                </a:gdLst>
                <a:ahLst/>
                <a:cxnLst>
                  <a:cxn ang="0">
                    <a:pos x="T0" y="T1"/>
                  </a:cxn>
                  <a:cxn ang="0">
                    <a:pos x="T2" y="T3"/>
                  </a:cxn>
                  <a:cxn ang="0">
                    <a:pos x="T4" y="T5"/>
                  </a:cxn>
                </a:cxnLst>
                <a:rect l="0" t="0" r="r" b="b"/>
                <a:pathLst>
                  <a:path w="582" h="38">
                    <a:moveTo>
                      <a:pt x="0" y="38"/>
                    </a:moveTo>
                    <a:lnTo>
                      <a:pt x="0" y="0"/>
                    </a:lnTo>
                    <a:lnTo>
                      <a:pt x="582" y="0"/>
                    </a:lnTo>
                  </a:path>
                </a:pathLst>
              </a:custGeom>
              <a:noFill/>
              <a:ln w="31750"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Line 11">
                <a:extLst>
                  <a:ext uri="{FF2B5EF4-FFF2-40B4-BE49-F238E27FC236}">
                    <a16:creationId xmlns:a16="http://schemas.microsoft.com/office/drawing/2014/main" id="{F4C1EAD5-1B18-DB25-5920-7033E7C4A821}"/>
                  </a:ext>
                </a:extLst>
              </p:cNvPr>
              <p:cNvSpPr>
                <a:spLocks noChangeShapeType="1"/>
              </p:cNvSpPr>
              <p:nvPr/>
            </p:nvSpPr>
            <p:spPr bwMode="auto">
              <a:xfrm>
                <a:off x="3948" y="573"/>
                <a:ext cx="0" cy="585"/>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12">
                <a:extLst>
                  <a:ext uri="{FF2B5EF4-FFF2-40B4-BE49-F238E27FC236}">
                    <a16:creationId xmlns:a16="http://schemas.microsoft.com/office/drawing/2014/main" id="{BDE8C677-B73F-2D23-CFAF-CA4BE6AD1523}"/>
                  </a:ext>
                </a:extLst>
              </p:cNvPr>
              <p:cNvSpPr>
                <a:spLocks/>
              </p:cNvSpPr>
              <p:nvPr/>
            </p:nvSpPr>
            <p:spPr bwMode="auto">
              <a:xfrm>
                <a:off x="3877" y="1995"/>
                <a:ext cx="142" cy="335"/>
              </a:xfrm>
              <a:custGeom>
                <a:avLst/>
                <a:gdLst>
                  <a:gd name="T0" fmla="*/ 24 w 142"/>
                  <a:gd name="T1" fmla="*/ 335 h 335"/>
                  <a:gd name="T2" fmla="*/ 0 w 142"/>
                  <a:gd name="T3" fmla="*/ 335 h 335"/>
                  <a:gd name="T4" fmla="*/ 0 w 142"/>
                  <a:gd name="T5" fmla="*/ 0 h 335"/>
                  <a:gd name="T6" fmla="*/ 142 w 142"/>
                  <a:gd name="T7" fmla="*/ 0 h 335"/>
                  <a:gd name="T8" fmla="*/ 142 w 142"/>
                  <a:gd name="T9" fmla="*/ 335 h 335"/>
                  <a:gd name="T10" fmla="*/ 118 w 142"/>
                  <a:gd name="T11" fmla="*/ 335 h 335"/>
                  <a:gd name="T12" fmla="*/ 24 w 142"/>
                  <a:gd name="T13" fmla="*/ 335 h 335"/>
                  <a:gd name="T14" fmla="*/ 24 w 142"/>
                  <a:gd name="T15" fmla="*/ 335 h 335"/>
                  <a:gd name="T16" fmla="*/ 24 w 142"/>
                  <a:gd name="T17"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335">
                    <a:moveTo>
                      <a:pt x="24" y="335"/>
                    </a:moveTo>
                    <a:lnTo>
                      <a:pt x="0" y="335"/>
                    </a:lnTo>
                    <a:lnTo>
                      <a:pt x="0" y="0"/>
                    </a:lnTo>
                    <a:lnTo>
                      <a:pt x="142" y="0"/>
                    </a:lnTo>
                    <a:lnTo>
                      <a:pt x="142" y="335"/>
                    </a:lnTo>
                    <a:lnTo>
                      <a:pt x="118" y="335"/>
                    </a:lnTo>
                    <a:lnTo>
                      <a:pt x="24" y="335"/>
                    </a:lnTo>
                    <a:lnTo>
                      <a:pt x="24" y="335"/>
                    </a:lnTo>
                    <a:lnTo>
                      <a:pt x="24" y="335"/>
                    </a:lnTo>
                    <a:close/>
                  </a:path>
                </a:pathLst>
              </a:custGeom>
              <a:noFill/>
              <a:ln w="22225"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13">
                <a:extLst>
                  <a:ext uri="{FF2B5EF4-FFF2-40B4-BE49-F238E27FC236}">
                    <a16:creationId xmlns:a16="http://schemas.microsoft.com/office/drawing/2014/main" id="{19A7A9A2-8B9C-44A2-C3DF-C1E532270AC7}"/>
                  </a:ext>
                </a:extLst>
              </p:cNvPr>
              <p:cNvSpPr>
                <a:spLocks/>
              </p:cNvSpPr>
              <p:nvPr/>
            </p:nvSpPr>
            <p:spPr bwMode="auto">
              <a:xfrm>
                <a:off x="3928" y="537"/>
                <a:ext cx="595" cy="645"/>
              </a:xfrm>
              <a:custGeom>
                <a:avLst/>
                <a:gdLst>
                  <a:gd name="T0" fmla="*/ 595 w 595"/>
                  <a:gd name="T1" fmla="*/ 645 h 645"/>
                  <a:gd name="T2" fmla="*/ 0 w 595"/>
                  <a:gd name="T3" fmla="*/ 645 h 645"/>
                  <a:gd name="T4" fmla="*/ 0 w 595"/>
                  <a:gd name="T5" fmla="*/ 0 h 645"/>
                  <a:gd name="T6" fmla="*/ 595 w 595"/>
                  <a:gd name="T7" fmla="*/ 0 h 645"/>
                </a:gdLst>
                <a:ahLst/>
                <a:cxnLst>
                  <a:cxn ang="0">
                    <a:pos x="T0" y="T1"/>
                  </a:cxn>
                  <a:cxn ang="0">
                    <a:pos x="T2" y="T3"/>
                  </a:cxn>
                  <a:cxn ang="0">
                    <a:pos x="T4" y="T5"/>
                  </a:cxn>
                  <a:cxn ang="0">
                    <a:pos x="T6" y="T7"/>
                  </a:cxn>
                </a:cxnLst>
                <a:rect l="0" t="0" r="r" b="b"/>
                <a:pathLst>
                  <a:path w="595" h="645">
                    <a:moveTo>
                      <a:pt x="595" y="645"/>
                    </a:moveTo>
                    <a:lnTo>
                      <a:pt x="0" y="645"/>
                    </a:lnTo>
                    <a:lnTo>
                      <a:pt x="0" y="0"/>
                    </a:lnTo>
                    <a:lnTo>
                      <a:pt x="595" y="0"/>
                    </a:lnTo>
                  </a:path>
                </a:pathLst>
              </a:custGeom>
              <a:noFill/>
              <a:ln w="31750"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Line 14">
                <a:extLst>
                  <a:ext uri="{FF2B5EF4-FFF2-40B4-BE49-F238E27FC236}">
                    <a16:creationId xmlns:a16="http://schemas.microsoft.com/office/drawing/2014/main" id="{0BB4BF2F-77DE-A585-41DC-67A75EAF5F36}"/>
                  </a:ext>
                </a:extLst>
              </p:cNvPr>
              <p:cNvSpPr>
                <a:spLocks noChangeShapeType="1"/>
              </p:cNvSpPr>
              <p:nvPr/>
            </p:nvSpPr>
            <p:spPr bwMode="auto">
              <a:xfrm>
                <a:off x="3943" y="617"/>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Line 15">
                <a:extLst>
                  <a:ext uri="{FF2B5EF4-FFF2-40B4-BE49-F238E27FC236}">
                    <a16:creationId xmlns:a16="http://schemas.microsoft.com/office/drawing/2014/main" id="{E159FC4B-A129-089B-CAD4-9F3A7CD156A3}"/>
                  </a:ext>
                </a:extLst>
              </p:cNvPr>
              <p:cNvSpPr>
                <a:spLocks noChangeShapeType="1"/>
              </p:cNvSpPr>
              <p:nvPr/>
            </p:nvSpPr>
            <p:spPr bwMode="auto">
              <a:xfrm>
                <a:off x="3943" y="684"/>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Line 16">
                <a:extLst>
                  <a:ext uri="{FF2B5EF4-FFF2-40B4-BE49-F238E27FC236}">
                    <a16:creationId xmlns:a16="http://schemas.microsoft.com/office/drawing/2014/main" id="{7A66A4CB-3750-38DD-9A1F-0B0B38F08475}"/>
                  </a:ext>
                </a:extLst>
              </p:cNvPr>
              <p:cNvSpPr>
                <a:spLocks noChangeShapeType="1"/>
              </p:cNvSpPr>
              <p:nvPr/>
            </p:nvSpPr>
            <p:spPr bwMode="auto">
              <a:xfrm>
                <a:off x="3943" y="751"/>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Line 17">
                <a:extLst>
                  <a:ext uri="{FF2B5EF4-FFF2-40B4-BE49-F238E27FC236}">
                    <a16:creationId xmlns:a16="http://schemas.microsoft.com/office/drawing/2014/main" id="{C10E8357-1BF3-00F2-799D-3045CA223DC5}"/>
                  </a:ext>
                </a:extLst>
              </p:cNvPr>
              <p:cNvSpPr>
                <a:spLocks noChangeShapeType="1"/>
              </p:cNvSpPr>
              <p:nvPr/>
            </p:nvSpPr>
            <p:spPr bwMode="auto">
              <a:xfrm>
                <a:off x="3943" y="819"/>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Line 18">
                <a:extLst>
                  <a:ext uri="{FF2B5EF4-FFF2-40B4-BE49-F238E27FC236}">
                    <a16:creationId xmlns:a16="http://schemas.microsoft.com/office/drawing/2014/main" id="{70E7EA80-7055-062F-7456-BC1A5CE52AE0}"/>
                  </a:ext>
                </a:extLst>
              </p:cNvPr>
              <p:cNvSpPr>
                <a:spLocks noChangeShapeType="1"/>
              </p:cNvSpPr>
              <p:nvPr/>
            </p:nvSpPr>
            <p:spPr bwMode="auto">
              <a:xfrm>
                <a:off x="3943" y="886"/>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Line 19">
                <a:extLst>
                  <a:ext uri="{FF2B5EF4-FFF2-40B4-BE49-F238E27FC236}">
                    <a16:creationId xmlns:a16="http://schemas.microsoft.com/office/drawing/2014/main" id="{6A66E5EA-2D88-8B52-263F-7C58E68F73D9}"/>
                  </a:ext>
                </a:extLst>
              </p:cNvPr>
              <p:cNvSpPr>
                <a:spLocks noChangeShapeType="1"/>
              </p:cNvSpPr>
              <p:nvPr/>
            </p:nvSpPr>
            <p:spPr bwMode="auto">
              <a:xfrm>
                <a:off x="3943" y="957"/>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Line 20">
                <a:extLst>
                  <a:ext uri="{FF2B5EF4-FFF2-40B4-BE49-F238E27FC236}">
                    <a16:creationId xmlns:a16="http://schemas.microsoft.com/office/drawing/2014/main" id="{50B32051-EA50-F462-9CBD-0A0249317F4A}"/>
                  </a:ext>
                </a:extLst>
              </p:cNvPr>
              <p:cNvSpPr>
                <a:spLocks noChangeShapeType="1"/>
              </p:cNvSpPr>
              <p:nvPr/>
            </p:nvSpPr>
            <p:spPr bwMode="auto">
              <a:xfrm>
                <a:off x="3943" y="1024"/>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Line 21">
                <a:extLst>
                  <a:ext uri="{FF2B5EF4-FFF2-40B4-BE49-F238E27FC236}">
                    <a16:creationId xmlns:a16="http://schemas.microsoft.com/office/drawing/2014/main" id="{AC8C6284-853A-FCE3-2143-847D6E430E61}"/>
                  </a:ext>
                </a:extLst>
              </p:cNvPr>
              <p:cNvSpPr>
                <a:spLocks noChangeShapeType="1"/>
              </p:cNvSpPr>
              <p:nvPr/>
            </p:nvSpPr>
            <p:spPr bwMode="auto">
              <a:xfrm>
                <a:off x="3943" y="1092"/>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22">
                <a:extLst>
                  <a:ext uri="{FF2B5EF4-FFF2-40B4-BE49-F238E27FC236}">
                    <a16:creationId xmlns:a16="http://schemas.microsoft.com/office/drawing/2014/main" id="{4DC8202F-B8E8-7A48-704F-4536FA442CC0}"/>
                  </a:ext>
                </a:extLst>
              </p:cNvPr>
              <p:cNvSpPr>
                <a:spLocks/>
              </p:cNvSpPr>
              <p:nvPr/>
            </p:nvSpPr>
            <p:spPr bwMode="auto">
              <a:xfrm>
                <a:off x="4262" y="537"/>
                <a:ext cx="281" cy="645"/>
              </a:xfrm>
              <a:custGeom>
                <a:avLst/>
                <a:gdLst>
                  <a:gd name="T0" fmla="*/ 0 w 281"/>
                  <a:gd name="T1" fmla="*/ 645 h 645"/>
                  <a:gd name="T2" fmla="*/ 281 w 281"/>
                  <a:gd name="T3" fmla="*/ 645 h 645"/>
                  <a:gd name="T4" fmla="*/ 281 w 281"/>
                  <a:gd name="T5" fmla="*/ 0 h 645"/>
                  <a:gd name="T6" fmla="*/ 0 w 281"/>
                  <a:gd name="T7" fmla="*/ 0 h 645"/>
                </a:gdLst>
                <a:ahLst/>
                <a:cxnLst>
                  <a:cxn ang="0">
                    <a:pos x="T0" y="T1"/>
                  </a:cxn>
                  <a:cxn ang="0">
                    <a:pos x="T2" y="T3"/>
                  </a:cxn>
                  <a:cxn ang="0">
                    <a:pos x="T4" y="T5"/>
                  </a:cxn>
                  <a:cxn ang="0">
                    <a:pos x="T6" y="T7"/>
                  </a:cxn>
                </a:cxnLst>
                <a:rect l="0" t="0" r="r" b="b"/>
                <a:pathLst>
                  <a:path w="281" h="645">
                    <a:moveTo>
                      <a:pt x="0" y="645"/>
                    </a:moveTo>
                    <a:lnTo>
                      <a:pt x="281" y="645"/>
                    </a:lnTo>
                    <a:lnTo>
                      <a:pt x="281" y="0"/>
                    </a:lnTo>
                    <a:lnTo>
                      <a:pt x="0" y="0"/>
                    </a:lnTo>
                  </a:path>
                </a:pathLst>
              </a:custGeom>
              <a:noFill/>
              <a:ln w="31750"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Line 23">
                <a:extLst>
                  <a:ext uri="{FF2B5EF4-FFF2-40B4-BE49-F238E27FC236}">
                    <a16:creationId xmlns:a16="http://schemas.microsoft.com/office/drawing/2014/main" id="{9D19D0A9-BFC7-9130-B821-0FBA3DD2F12E}"/>
                  </a:ext>
                </a:extLst>
              </p:cNvPr>
              <p:cNvSpPr>
                <a:spLocks noChangeShapeType="1"/>
              </p:cNvSpPr>
              <p:nvPr/>
            </p:nvSpPr>
            <p:spPr bwMode="auto">
              <a:xfrm>
                <a:off x="4524" y="622"/>
                <a:ext cx="0" cy="534"/>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Line 24">
                <a:extLst>
                  <a:ext uri="{FF2B5EF4-FFF2-40B4-BE49-F238E27FC236}">
                    <a16:creationId xmlns:a16="http://schemas.microsoft.com/office/drawing/2014/main" id="{597A016A-DDB6-D1A6-5967-E64A1F7E7552}"/>
                  </a:ext>
                </a:extLst>
              </p:cNvPr>
              <p:cNvSpPr>
                <a:spLocks noChangeShapeType="1"/>
              </p:cNvSpPr>
              <p:nvPr/>
            </p:nvSpPr>
            <p:spPr bwMode="auto">
              <a:xfrm flipH="1">
                <a:off x="3943" y="1151"/>
                <a:ext cx="587"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Line 25">
                <a:extLst>
                  <a:ext uri="{FF2B5EF4-FFF2-40B4-BE49-F238E27FC236}">
                    <a16:creationId xmlns:a16="http://schemas.microsoft.com/office/drawing/2014/main" id="{D1EAF836-07AA-62F3-B97A-25196DE6EF0F}"/>
                  </a:ext>
                </a:extLst>
              </p:cNvPr>
              <p:cNvSpPr>
                <a:spLocks noChangeShapeType="1"/>
              </p:cNvSpPr>
              <p:nvPr/>
            </p:nvSpPr>
            <p:spPr bwMode="auto">
              <a:xfrm>
                <a:off x="4524" y="553"/>
                <a:ext cx="0" cy="86"/>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Rectangle 42">
                <a:extLst>
                  <a:ext uri="{FF2B5EF4-FFF2-40B4-BE49-F238E27FC236}">
                    <a16:creationId xmlns:a16="http://schemas.microsoft.com/office/drawing/2014/main" id="{EBD60759-4E58-DC99-CD13-77F2C7662ECD}"/>
                  </a:ext>
                </a:extLst>
              </p:cNvPr>
              <p:cNvSpPr>
                <a:spLocks noChangeArrowheads="1"/>
              </p:cNvSpPr>
              <p:nvPr/>
            </p:nvSpPr>
            <p:spPr bwMode="auto">
              <a:xfrm>
                <a:off x="3753" y="413"/>
                <a:ext cx="68" cy="3374"/>
              </a:xfrm>
              <a:prstGeom prst="rect">
                <a:avLst/>
              </a:prstGeom>
              <a:solidFill>
                <a:srgbClr val="1A1D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Rectangle 43">
                <a:extLst>
                  <a:ext uri="{FF2B5EF4-FFF2-40B4-BE49-F238E27FC236}">
                    <a16:creationId xmlns:a16="http://schemas.microsoft.com/office/drawing/2014/main" id="{8F650681-4D00-FE94-E431-25E74368207F}"/>
                  </a:ext>
                </a:extLst>
              </p:cNvPr>
              <p:cNvSpPr>
                <a:spLocks noChangeArrowheads="1"/>
              </p:cNvSpPr>
              <p:nvPr/>
            </p:nvSpPr>
            <p:spPr bwMode="auto">
              <a:xfrm>
                <a:off x="4651" y="413"/>
                <a:ext cx="69" cy="3374"/>
              </a:xfrm>
              <a:prstGeom prst="rect">
                <a:avLst/>
              </a:prstGeom>
              <a:solidFill>
                <a:srgbClr val="1A1D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5" name="Group 4">
              <a:extLst>
                <a:ext uri="{FF2B5EF4-FFF2-40B4-BE49-F238E27FC236}">
                  <a16:creationId xmlns:a16="http://schemas.microsoft.com/office/drawing/2014/main" id="{920B5978-A4B1-4109-1018-7FFAB78F77D8}"/>
                </a:ext>
              </a:extLst>
            </p:cNvPr>
            <p:cNvGrpSpPr>
              <a:grpSpLocks noChangeAspect="1"/>
            </p:cNvGrpSpPr>
            <p:nvPr/>
          </p:nvGrpSpPr>
          <p:grpSpPr bwMode="auto">
            <a:xfrm>
              <a:off x="7496969" y="325437"/>
              <a:ext cx="1535113" cy="5356225"/>
              <a:chOff x="3753" y="413"/>
              <a:chExt cx="967" cy="3374"/>
            </a:xfrm>
          </p:grpSpPr>
          <p:sp>
            <p:nvSpPr>
              <p:cNvPr id="50" name="Rectangle 5">
                <a:extLst>
                  <a:ext uri="{FF2B5EF4-FFF2-40B4-BE49-F238E27FC236}">
                    <a16:creationId xmlns:a16="http://schemas.microsoft.com/office/drawing/2014/main" id="{A32EEC12-9DE5-91B2-90E7-D2E8AF4067EE}"/>
                  </a:ext>
                </a:extLst>
              </p:cNvPr>
              <p:cNvSpPr>
                <a:spLocks noChangeArrowheads="1"/>
              </p:cNvSpPr>
              <p:nvPr/>
            </p:nvSpPr>
            <p:spPr bwMode="auto">
              <a:xfrm>
                <a:off x="3792" y="413"/>
                <a:ext cx="894" cy="3374"/>
              </a:xfrm>
              <a:prstGeom prst="rect">
                <a:avLst/>
              </a:prstGeom>
              <a:solidFill>
                <a:srgbClr val="F159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Rectangle 6">
                <a:extLst>
                  <a:ext uri="{FF2B5EF4-FFF2-40B4-BE49-F238E27FC236}">
                    <a16:creationId xmlns:a16="http://schemas.microsoft.com/office/drawing/2014/main" id="{D9E8310E-4965-32C2-8365-D51231C4E12F}"/>
                  </a:ext>
                </a:extLst>
              </p:cNvPr>
              <p:cNvSpPr>
                <a:spLocks noChangeArrowheads="1"/>
              </p:cNvSpPr>
              <p:nvPr/>
            </p:nvSpPr>
            <p:spPr bwMode="auto">
              <a:xfrm>
                <a:off x="3876" y="2037"/>
                <a:ext cx="143" cy="287"/>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7">
                <a:extLst>
                  <a:ext uri="{FF2B5EF4-FFF2-40B4-BE49-F238E27FC236}">
                    <a16:creationId xmlns:a16="http://schemas.microsoft.com/office/drawing/2014/main" id="{1CA29C77-D1A4-0024-A482-5F4F67528213}"/>
                  </a:ext>
                </a:extLst>
              </p:cNvPr>
              <p:cNvSpPr>
                <a:spLocks/>
              </p:cNvSpPr>
              <p:nvPr/>
            </p:nvSpPr>
            <p:spPr bwMode="auto">
              <a:xfrm>
                <a:off x="3900" y="2021"/>
                <a:ext cx="96" cy="308"/>
              </a:xfrm>
              <a:custGeom>
                <a:avLst/>
                <a:gdLst>
                  <a:gd name="T0" fmla="*/ 96 w 96"/>
                  <a:gd name="T1" fmla="*/ 307 h 308"/>
                  <a:gd name="T2" fmla="*/ 96 w 96"/>
                  <a:gd name="T3" fmla="*/ 308 h 308"/>
                  <a:gd name="T4" fmla="*/ 0 w 96"/>
                  <a:gd name="T5" fmla="*/ 308 h 308"/>
                  <a:gd name="T6" fmla="*/ 0 w 96"/>
                  <a:gd name="T7" fmla="*/ 307 h 308"/>
                  <a:gd name="T8" fmla="*/ 0 w 96"/>
                  <a:gd name="T9" fmla="*/ 103 h 308"/>
                  <a:gd name="T10" fmla="*/ 0 w 96"/>
                  <a:gd name="T11" fmla="*/ 0 h 308"/>
                  <a:gd name="T12" fmla="*/ 96 w 96"/>
                  <a:gd name="T13" fmla="*/ 0 h 308"/>
                  <a:gd name="T14" fmla="*/ 96 w 96"/>
                  <a:gd name="T15" fmla="*/ 103 h 308"/>
                  <a:gd name="T16" fmla="*/ 96 w 96"/>
                  <a:gd name="T17" fmla="*/ 307 h 308"/>
                  <a:gd name="T18" fmla="*/ 96 w 96"/>
                  <a:gd name="T19" fmla="*/ 307 h 308"/>
                  <a:gd name="T20" fmla="*/ 96 w 96"/>
                  <a:gd name="T21" fmla="*/ 30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308">
                    <a:moveTo>
                      <a:pt x="96" y="307"/>
                    </a:moveTo>
                    <a:lnTo>
                      <a:pt x="96" y="308"/>
                    </a:lnTo>
                    <a:lnTo>
                      <a:pt x="0" y="308"/>
                    </a:lnTo>
                    <a:lnTo>
                      <a:pt x="0" y="307"/>
                    </a:lnTo>
                    <a:lnTo>
                      <a:pt x="0" y="103"/>
                    </a:lnTo>
                    <a:lnTo>
                      <a:pt x="0" y="0"/>
                    </a:lnTo>
                    <a:lnTo>
                      <a:pt x="96" y="0"/>
                    </a:lnTo>
                    <a:lnTo>
                      <a:pt x="96" y="103"/>
                    </a:lnTo>
                    <a:lnTo>
                      <a:pt x="96" y="307"/>
                    </a:lnTo>
                    <a:lnTo>
                      <a:pt x="96" y="307"/>
                    </a:lnTo>
                    <a:lnTo>
                      <a:pt x="96" y="307"/>
                    </a:lnTo>
                    <a:close/>
                  </a:path>
                </a:pathLst>
              </a:custGeom>
              <a:noFill/>
              <a:ln w="17463"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Rectangle 8">
                <a:extLst>
                  <a:ext uri="{FF2B5EF4-FFF2-40B4-BE49-F238E27FC236}">
                    <a16:creationId xmlns:a16="http://schemas.microsoft.com/office/drawing/2014/main" id="{EBB0CCB2-FB5D-C035-971E-8A05758EE77F}"/>
                  </a:ext>
                </a:extLst>
              </p:cNvPr>
              <p:cNvSpPr>
                <a:spLocks noChangeArrowheads="1"/>
              </p:cNvSpPr>
              <p:nvPr/>
            </p:nvSpPr>
            <p:spPr bwMode="auto">
              <a:xfrm>
                <a:off x="3921" y="537"/>
                <a:ext cx="622" cy="645"/>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Line 9">
                <a:extLst>
                  <a:ext uri="{FF2B5EF4-FFF2-40B4-BE49-F238E27FC236}">
                    <a16:creationId xmlns:a16="http://schemas.microsoft.com/office/drawing/2014/main" id="{34D9F499-DF7D-8806-2AB6-AAC0065F1ABD}"/>
                  </a:ext>
                </a:extLst>
              </p:cNvPr>
              <p:cNvSpPr>
                <a:spLocks noChangeShapeType="1"/>
              </p:cNvSpPr>
              <p:nvPr/>
            </p:nvSpPr>
            <p:spPr bwMode="auto">
              <a:xfrm>
                <a:off x="3946" y="2212"/>
                <a:ext cx="0" cy="64"/>
              </a:xfrm>
              <a:prstGeom prst="line">
                <a:avLst/>
              </a:prstGeom>
              <a:noFill/>
              <a:ln w="9525"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10">
                <a:extLst>
                  <a:ext uri="{FF2B5EF4-FFF2-40B4-BE49-F238E27FC236}">
                    <a16:creationId xmlns:a16="http://schemas.microsoft.com/office/drawing/2014/main" id="{19682A6E-EEAA-412E-D8DE-561C69949556}"/>
                  </a:ext>
                </a:extLst>
              </p:cNvPr>
              <p:cNvSpPr>
                <a:spLocks/>
              </p:cNvSpPr>
              <p:nvPr/>
            </p:nvSpPr>
            <p:spPr bwMode="auto">
              <a:xfrm>
                <a:off x="3948" y="557"/>
                <a:ext cx="582" cy="38"/>
              </a:xfrm>
              <a:custGeom>
                <a:avLst/>
                <a:gdLst>
                  <a:gd name="T0" fmla="*/ 0 w 582"/>
                  <a:gd name="T1" fmla="*/ 38 h 38"/>
                  <a:gd name="T2" fmla="*/ 0 w 582"/>
                  <a:gd name="T3" fmla="*/ 0 h 38"/>
                  <a:gd name="T4" fmla="*/ 582 w 582"/>
                  <a:gd name="T5" fmla="*/ 0 h 38"/>
                </a:gdLst>
                <a:ahLst/>
                <a:cxnLst>
                  <a:cxn ang="0">
                    <a:pos x="T0" y="T1"/>
                  </a:cxn>
                  <a:cxn ang="0">
                    <a:pos x="T2" y="T3"/>
                  </a:cxn>
                  <a:cxn ang="0">
                    <a:pos x="T4" y="T5"/>
                  </a:cxn>
                </a:cxnLst>
                <a:rect l="0" t="0" r="r" b="b"/>
                <a:pathLst>
                  <a:path w="582" h="38">
                    <a:moveTo>
                      <a:pt x="0" y="38"/>
                    </a:moveTo>
                    <a:lnTo>
                      <a:pt x="0" y="0"/>
                    </a:lnTo>
                    <a:lnTo>
                      <a:pt x="582" y="0"/>
                    </a:lnTo>
                  </a:path>
                </a:pathLst>
              </a:custGeom>
              <a:noFill/>
              <a:ln w="31750"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Line 11">
                <a:extLst>
                  <a:ext uri="{FF2B5EF4-FFF2-40B4-BE49-F238E27FC236}">
                    <a16:creationId xmlns:a16="http://schemas.microsoft.com/office/drawing/2014/main" id="{3825425B-BE36-7518-D9E4-DB2F8959BB1B}"/>
                  </a:ext>
                </a:extLst>
              </p:cNvPr>
              <p:cNvSpPr>
                <a:spLocks noChangeShapeType="1"/>
              </p:cNvSpPr>
              <p:nvPr/>
            </p:nvSpPr>
            <p:spPr bwMode="auto">
              <a:xfrm>
                <a:off x="3948" y="573"/>
                <a:ext cx="0" cy="585"/>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12">
                <a:extLst>
                  <a:ext uri="{FF2B5EF4-FFF2-40B4-BE49-F238E27FC236}">
                    <a16:creationId xmlns:a16="http://schemas.microsoft.com/office/drawing/2014/main" id="{1CE1A5CE-F103-6EC9-6845-73AE256E0969}"/>
                  </a:ext>
                </a:extLst>
              </p:cNvPr>
              <p:cNvSpPr>
                <a:spLocks/>
              </p:cNvSpPr>
              <p:nvPr/>
            </p:nvSpPr>
            <p:spPr bwMode="auto">
              <a:xfrm>
                <a:off x="3877" y="1995"/>
                <a:ext cx="142" cy="335"/>
              </a:xfrm>
              <a:custGeom>
                <a:avLst/>
                <a:gdLst>
                  <a:gd name="T0" fmla="*/ 24 w 142"/>
                  <a:gd name="T1" fmla="*/ 335 h 335"/>
                  <a:gd name="T2" fmla="*/ 0 w 142"/>
                  <a:gd name="T3" fmla="*/ 335 h 335"/>
                  <a:gd name="T4" fmla="*/ 0 w 142"/>
                  <a:gd name="T5" fmla="*/ 0 h 335"/>
                  <a:gd name="T6" fmla="*/ 142 w 142"/>
                  <a:gd name="T7" fmla="*/ 0 h 335"/>
                  <a:gd name="T8" fmla="*/ 142 w 142"/>
                  <a:gd name="T9" fmla="*/ 335 h 335"/>
                  <a:gd name="T10" fmla="*/ 118 w 142"/>
                  <a:gd name="T11" fmla="*/ 335 h 335"/>
                  <a:gd name="T12" fmla="*/ 24 w 142"/>
                  <a:gd name="T13" fmla="*/ 335 h 335"/>
                  <a:gd name="T14" fmla="*/ 24 w 142"/>
                  <a:gd name="T15" fmla="*/ 335 h 335"/>
                  <a:gd name="T16" fmla="*/ 24 w 142"/>
                  <a:gd name="T17"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335">
                    <a:moveTo>
                      <a:pt x="24" y="335"/>
                    </a:moveTo>
                    <a:lnTo>
                      <a:pt x="0" y="335"/>
                    </a:lnTo>
                    <a:lnTo>
                      <a:pt x="0" y="0"/>
                    </a:lnTo>
                    <a:lnTo>
                      <a:pt x="142" y="0"/>
                    </a:lnTo>
                    <a:lnTo>
                      <a:pt x="142" y="335"/>
                    </a:lnTo>
                    <a:lnTo>
                      <a:pt x="118" y="335"/>
                    </a:lnTo>
                    <a:lnTo>
                      <a:pt x="24" y="335"/>
                    </a:lnTo>
                    <a:lnTo>
                      <a:pt x="24" y="335"/>
                    </a:lnTo>
                    <a:lnTo>
                      <a:pt x="24" y="335"/>
                    </a:lnTo>
                    <a:close/>
                  </a:path>
                </a:pathLst>
              </a:custGeom>
              <a:noFill/>
              <a:ln w="22225"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13">
                <a:extLst>
                  <a:ext uri="{FF2B5EF4-FFF2-40B4-BE49-F238E27FC236}">
                    <a16:creationId xmlns:a16="http://schemas.microsoft.com/office/drawing/2014/main" id="{31686FD1-D50C-FE21-39E1-3A21690F91AF}"/>
                  </a:ext>
                </a:extLst>
              </p:cNvPr>
              <p:cNvSpPr>
                <a:spLocks/>
              </p:cNvSpPr>
              <p:nvPr/>
            </p:nvSpPr>
            <p:spPr bwMode="auto">
              <a:xfrm>
                <a:off x="3928" y="537"/>
                <a:ext cx="595" cy="645"/>
              </a:xfrm>
              <a:custGeom>
                <a:avLst/>
                <a:gdLst>
                  <a:gd name="T0" fmla="*/ 595 w 595"/>
                  <a:gd name="T1" fmla="*/ 645 h 645"/>
                  <a:gd name="T2" fmla="*/ 0 w 595"/>
                  <a:gd name="T3" fmla="*/ 645 h 645"/>
                  <a:gd name="T4" fmla="*/ 0 w 595"/>
                  <a:gd name="T5" fmla="*/ 0 h 645"/>
                  <a:gd name="T6" fmla="*/ 595 w 595"/>
                  <a:gd name="T7" fmla="*/ 0 h 645"/>
                </a:gdLst>
                <a:ahLst/>
                <a:cxnLst>
                  <a:cxn ang="0">
                    <a:pos x="T0" y="T1"/>
                  </a:cxn>
                  <a:cxn ang="0">
                    <a:pos x="T2" y="T3"/>
                  </a:cxn>
                  <a:cxn ang="0">
                    <a:pos x="T4" y="T5"/>
                  </a:cxn>
                  <a:cxn ang="0">
                    <a:pos x="T6" y="T7"/>
                  </a:cxn>
                </a:cxnLst>
                <a:rect l="0" t="0" r="r" b="b"/>
                <a:pathLst>
                  <a:path w="595" h="645">
                    <a:moveTo>
                      <a:pt x="595" y="645"/>
                    </a:moveTo>
                    <a:lnTo>
                      <a:pt x="0" y="645"/>
                    </a:lnTo>
                    <a:lnTo>
                      <a:pt x="0" y="0"/>
                    </a:lnTo>
                    <a:lnTo>
                      <a:pt x="595" y="0"/>
                    </a:lnTo>
                  </a:path>
                </a:pathLst>
              </a:custGeom>
              <a:noFill/>
              <a:ln w="31750"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Line 14">
                <a:extLst>
                  <a:ext uri="{FF2B5EF4-FFF2-40B4-BE49-F238E27FC236}">
                    <a16:creationId xmlns:a16="http://schemas.microsoft.com/office/drawing/2014/main" id="{7D330D05-FC2B-F2AB-4960-6E335B142090}"/>
                  </a:ext>
                </a:extLst>
              </p:cNvPr>
              <p:cNvSpPr>
                <a:spLocks noChangeShapeType="1"/>
              </p:cNvSpPr>
              <p:nvPr/>
            </p:nvSpPr>
            <p:spPr bwMode="auto">
              <a:xfrm>
                <a:off x="3943" y="617"/>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Line 15">
                <a:extLst>
                  <a:ext uri="{FF2B5EF4-FFF2-40B4-BE49-F238E27FC236}">
                    <a16:creationId xmlns:a16="http://schemas.microsoft.com/office/drawing/2014/main" id="{E757626F-C085-D642-EDE7-84268CE5A454}"/>
                  </a:ext>
                </a:extLst>
              </p:cNvPr>
              <p:cNvSpPr>
                <a:spLocks noChangeShapeType="1"/>
              </p:cNvSpPr>
              <p:nvPr/>
            </p:nvSpPr>
            <p:spPr bwMode="auto">
              <a:xfrm>
                <a:off x="3943" y="684"/>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Line 16">
                <a:extLst>
                  <a:ext uri="{FF2B5EF4-FFF2-40B4-BE49-F238E27FC236}">
                    <a16:creationId xmlns:a16="http://schemas.microsoft.com/office/drawing/2014/main" id="{E2C9ED89-1C70-9592-62D2-4EB3CEF9CC57}"/>
                  </a:ext>
                </a:extLst>
              </p:cNvPr>
              <p:cNvSpPr>
                <a:spLocks noChangeShapeType="1"/>
              </p:cNvSpPr>
              <p:nvPr/>
            </p:nvSpPr>
            <p:spPr bwMode="auto">
              <a:xfrm>
                <a:off x="3943" y="751"/>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Line 17">
                <a:extLst>
                  <a:ext uri="{FF2B5EF4-FFF2-40B4-BE49-F238E27FC236}">
                    <a16:creationId xmlns:a16="http://schemas.microsoft.com/office/drawing/2014/main" id="{CCE7244B-FE3B-0404-6F5A-DEB768CE45C5}"/>
                  </a:ext>
                </a:extLst>
              </p:cNvPr>
              <p:cNvSpPr>
                <a:spLocks noChangeShapeType="1"/>
              </p:cNvSpPr>
              <p:nvPr/>
            </p:nvSpPr>
            <p:spPr bwMode="auto">
              <a:xfrm>
                <a:off x="3943" y="819"/>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Line 18">
                <a:extLst>
                  <a:ext uri="{FF2B5EF4-FFF2-40B4-BE49-F238E27FC236}">
                    <a16:creationId xmlns:a16="http://schemas.microsoft.com/office/drawing/2014/main" id="{2BCD2B82-31A6-AF16-72DD-5AEE5468C19F}"/>
                  </a:ext>
                </a:extLst>
              </p:cNvPr>
              <p:cNvSpPr>
                <a:spLocks noChangeShapeType="1"/>
              </p:cNvSpPr>
              <p:nvPr/>
            </p:nvSpPr>
            <p:spPr bwMode="auto">
              <a:xfrm>
                <a:off x="3943" y="886"/>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Line 19">
                <a:extLst>
                  <a:ext uri="{FF2B5EF4-FFF2-40B4-BE49-F238E27FC236}">
                    <a16:creationId xmlns:a16="http://schemas.microsoft.com/office/drawing/2014/main" id="{F39FF1DF-B95D-B6CE-499D-E2D56F5F9779}"/>
                  </a:ext>
                </a:extLst>
              </p:cNvPr>
              <p:cNvSpPr>
                <a:spLocks noChangeShapeType="1"/>
              </p:cNvSpPr>
              <p:nvPr/>
            </p:nvSpPr>
            <p:spPr bwMode="auto">
              <a:xfrm>
                <a:off x="3943" y="957"/>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20">
                <a:extLst>
                  <a:ext uri="{FF2B5EF4-FFF2-40B4-BE49-F238E27FC236}">
                    <a16:creationId xmlns:a16="http://schemas.microsoft.com/office/drawing/2014/main" id="{A3E8A64D-96ED-345F-547F-098DB395791B}"/>
                  </a:ext>
                </a:extLst>
              </p:cNvPr>
              <p:cNvSpPr>
                <a:spLocks noChangeShapeType="1"/>
              </p:cNvSpPr>
              <p:nvPr/>
            </p:nvSpPr>
            <p:spPr bwMode="auto">
              <a:xfrm>
                <a:off x="3943" y="1024"/>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Line 21">
                <a:extLst>
                  <a:ext uri="{FF2B5EF4-FFF2-40B4-BE49-F238E27FC236}">
                    <a16:creationId xmlns:a16="http://schemas.microsoft.com/office/drawing/2014/main" id="{8639EDEA-90CA-1297-A921-5A6736C01243}"/>
                  </a:ext>
                </a:extLst>
              </p:cNvPr>
              <p:cNvSpPr>
                <a:spLocks noChangeShapeType="1"/>
              </p:cNvSpPr>
              <p:nvPr/>
            </p:nvSpPr>
            <p:spPr bwMode="auto">
              <a:xfrm>
                <a:off x="3943" y="1092"/>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22">
                <a:extLst>
                  <a:ext uri="{FF2B5EF4-FFF2-40B4-BE49-F238E27FC236}">
                    <a16:creationId xmlns:a16="http://schemas.microsoft.com/office/drawing/2014/main" id="{CC66D004-3498-E038-6D15-FDAE2D7B5048}"/>
                  </a:ext>
                </a:extLst>
              </p:cNvPr>
              <p:cNvSpPr>
                <a:spLocks/>
              </p:cNvSpPr>
              <p:nvPr/>
            </p:nvSpPr>
            <p:spPr bwMode="auto">
              <a:xfrm>
                <a:off x="4262" y="537"/>
                <a:ext cx="281" cy="645"/>
              </a:xfrm>
              <a:custGeom>
                <a:avLst/>
                <a:gdLst>
                  <a:gd name="T0" fmla="*/ 0 w 281"/>
                  <a:gd name="T1" fmla="*/ 645 h 645"/>
                  <a:gd name="T2" fmla="*/ 281 w 281"/>
                  <a:gd name="T3" fmla="*/ 645 h 645"/>
                  <a:gd name="T4" fmla="*/ 281 w 281"/>
                  <a:gd name="T5" fmla="*/ 0 h 645"/>
                  <a:gd name="T6" fmla="*/ 0 w 281"/>
                  <a:gd name="T7" fmla="*/ 0 h 645"/>
                </a:gdLst>
                <a:ahLst/>
                <a:cxnLst>
                  <a:cxn ang="0">
                    <a:pos x="T0" y="T1"/>
                  </a:cxn>
                  <a:cxn ang="0">
                    <a:pos x="T2" y="T3"/>
                  </a:cxn>
                  <a:cxn ang="0">
                    <a:pos x="T4" y="T5"/>
                  </a:cxn>
                  <a:cxn ang="0">
                    <a:pos x="T6" y="T7"/>
                  </a:cxn>
                </a:cxnLst>
                <a:rect l="0" t="0" r="r" b="b"/>
                <a:pathLst>
                  <a:path w="281" h="645">
                    <a:moveTo>
                      <a:pt x="0" y="645"/>
                    </a:moveTo>
                    <a:lnTo>
                      <a:pt x="281" y="645"/>
                    </a:lnTo>
                    <a:lnTo>
                      <a:pt x="281" y="0"/>
                    </a:lnTo>
                    <a:lnTo>
                      <a:pt x="0" y="0"/>
                    </a:lnTo>
                  </a:path>
                </a:pathLst>
              </a:custGeom>
              <a:noFill/>
              <a:ln w="31750"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Line 23">
                <a:extLst>
                  <a:ext uri="{FF2B5EF4-FFF2-40B4-BE49-F238E27FC236}">
                    <a16:creationId xmlns:a16="http://schemas.microsoft.com/office/drawing/2014/main" id="{AAD37ECD-9E99-A6D2-79CA-071F2C5D432E}"/>
                  </a:ext>
                </a:extLst>
              </p:cNvPr>
              <p:cNvSpPr>
                <a:spLocks noChangeShapeType="1"/>
              </p:cNvSpPr>
              <p:nvPr/>
            </p:nvSpPr>
            <p:spPr bwMode="auto">
              <a:xfrm>
                <a:off x="4524" y="622"/>
                <a:ext cx="0" cy="534"/>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Line 24">
                <a:extLst>
                  <a:ext uri="{FF2B5EF4-FFF2-40B4-BE49-F238E27FC236}">
                    <a16:creationId xmlns:a16="http://schemas.microsoft.com/office/drawing/2014/main" id="{2F27AF51-0A40-31CF-F3C7-A1B2311C167D}"/>
                  </a:ext>
                </a:extLst>
              </p:cNvPr>
              <p:cNvSpPr>
                <a:spLocks noChangeShapeType="1"/>
              </p:cNvSpPr>
              <p:nvPr/>
            </p:nvSpPr>
            <p:spPr bwMode="auto">
              <a:xfrm flipH="1">
                <a:off x="3943" y="1151"/>
                <a:ext cx="587"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Line 25">
                <a:extLst>
                  <a:ext uri="{FF2B5EF4-FFF2-40B4-BE49-F238E27FC236}">
                    <a16:creationId xmlns:a16="http://schemas.microsoft.com/office/drawing/2014/main" id="{48370F02-543D-F54C-B73C-246F972055FE}"/>
                  </a:ext>
                </a:extLst>
              </p:cNvPr>
              <p:cNvSpPr>
                <a:spLocks noChangeShapeType="1"/>
              </p:cNvSpPr>
              <p:nvPr/>
            </p:nvSpPr>
            <p:spPr bwMode="auto">
              <a:xfrm>
                <a:off x="4524" y="553"/>
                <a:ext cx="0" cy="86"/>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Rectangle 42">
                <a:extLst>
                  <a:ext uri="{FF2B5EF4-FFF2-40B4-BE49-F238E27FC236}">
                    <a16:creationId xmlns:a16="http://schemas.microsoft.com/office/drawing/2014/main" id="{FC97712B-F6E3-5FEE-C317-9B8AB63098AB}"/>
                  </a:ext>
                </a:extLst>
              </p:cNvPr>
              <p:cNvSpPr>
                <a:spLocks noChangeArrowheads="1"/>
              </p:cNvSpPr>
              <p:nvPr/>
            </p:nvSpPr>
            <p:spPr bwMode="auto">
              <a:xfrm>
                <a:off x="3753" y="413"/>
                <a:ext cx="68" cy="3374"/>
              </a:xfrm>
              <a:prstGeom prst="rect">
                <a:avLst/>
              </a:prstGeom>
              <a:solidFill>
                <a:srgbClr val="1A1D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Rectangle 43">
                <a:extLst>
                  <a:ext uri="{FF2B5EF4-FFF2-40B4-BE49-F238E27FC236}">
                    <a16:creationId xmlns:a16="http://schemas.microsoft.com/office/drawing/2014/main" id="{C5A0B38B-D491-7061-148B-9B8A50344208}"/>
                  </a:ext>
                </a:extLst>
              </p:cNvPr>
              <p:cNvSpPr>
                <a:spLocks noChangeArrowheads="1"/>
              </p:cNvSpPr>
              <p:nvPr/>
            </p:nvSpPr>
            <p:spPr bwMode="auto">
              <a:xfrm>
                <a:off x="4651" y="413"/>
                <a:ext cx="69" cy="3374"/>
              </a:xfrm>
              <a:prstGeom prst="rect">
                <a:avLst/>
              </a:prstGeom>
              <a:solidFill>
                <a:srgbClr val="1A1D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4">
              <a:extLst>
                <a:ext uri="{FF2B5EF4-FFF2-40B4-BE49-F238E27FC236}">
                  <a16:creationId xmlns:a16="http://schemas.microsoft.com/office/drawing/2014/main" id="{C0681CEB-A99A-D6BE-39A8-C0440C93F159}"/>
                </a:ext>
              </a:extLst>
            </p:cNvPr>
            <p:cNvGrpSpPr>
              <a:grpSpLocks noChangeAspect="1"/>
            </p:cNvGrpSpPr>
            <p:nvPr/>
          </p:nvGrpSpPr>
          <p:grpSpPr bwMode="auto">
            <a:xfrm>
              <a:off x="9016023" y="325437"/>
              <a:ext cx="1535113" cy="5356225"/>
              <a:chOff x="3753" y="413"/>
              <a:chExt cx="967" cy="3374"/>
            </a:xfrm>
          </p:grpSpPr>
          <p:sp>
            <p:nvSpPr>
              <p:cNvPr id="27" name="Rectangle 5">
                <a:extLst>
                  <a:ext uri="{FF2B5EF4-FFF2-40B4-BE49-F238E27FC236}">
                    <a16:creationId xmlns:a16="http://schemas.microsoft.com/office/drawing/2014/main" id="{F36AFF84-C7DE-A62A-24BA-91F13A30E8D4}"/>
                  </a:ext>
                </a:extLst>
              </p:cNvPr>
              <p:cNvSpPr>
                <a:spLocks noChangeArrowheads="1"/>
              </p:cNvSpPr>
              <p:nvPr/>
            </p:nvSpPr>
            <p:spPr bwMode="auto">
              <a:xfrm>
                <a:off x="3792" y="413"/>
                <a:ext cx="894" cy="3374"/>
              </a:xfrm>
              <a:prstGeom prst="rect">
                <a:avLst/>
              </a:prstGeom>
              <a:solidFill>
                <a:srgbClr val="9ECC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6">
                <a:extLst>
                  <a:ext uri="{FF2B5EF4-FFF2-40B4-BE49-F238E27FC236}">
                    <a16:creationId xmlns:a16="http://schemas.microsoft.com/office/drawing/2014/main" id="{7C43EBA7-65D7-B3B3-A1DD-342939511C28}"/>
                  </a:ext>
                </a:extLst>
              </p:cNvPr>
              <p:cNvSpPr>
                <a:spLocks noChangeArrowheads="1"/>
              </p:cNvSpPr>
              <p:nvPr/>
            </p:nvSpPr>
            <p:spPr bwMode="auto">
              <a:xfrm>
                <a:off x="3876" y="2037"/>
                <a:ext cx="143" cy="287"/>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7">
                <a:extLst>
                  <a:ext uri="{FF2B5EF4-FFF2-40B4-BE49-F238E27FC236}">
                    <a16:creationId xmlns:a16="http://schemas.microsoft.com/office/drawing/2014/main" id="{D4B2F27A-2899-66DA-27EC-C8F69ECD72C6}"/>
                  </a:ext>
                </a:extLst>
              </p:cNvPr>
              <p:cNvSpPr>
                <a:spLocks/>
              </p:cNvSpPr>
              <p:nvPr/>
            </p:nvSpPr>
            <p:spPr bwMode="auto">
              <a:xfrm>
                <a:off x="3900" y="2021"/>
                <a:ext cx="96" cy="308"/>
              </a:xfrm>
              <a:custGeom>
                <a:avLst/>
                <a:gdLst>
                  <a:gd name="T0" fmla="*/ 96 w 96"/>
                  <a:gd name="T1" fmla="*/ 307 h 308"/>
                  <a:gd name="T2" fmla="*/ 96 w 96"/>
                  <a:gd name="T3" fmla="*/ 308 h 308"/>
                  <a:gd name="T4" fmla="*/ 0 w 96"/>
                  <a:gd name="T5" fmla="*/ 308 h 308"/>
                  <a:gd name="T6" fmla="*/ 0 w 96"/>
                  <a:gd name="T7" fmla="*/ 307 h 308"/>
                  <a:gd name="T8" fmla="*/ 0 w 96"/>
                  <a:gd name="T9" fmla="*/ 103 h 308"/>
                  <a:gd name="T10" fmla="*/ 0 w 96"/>
                  <a:gd name="T11" fmla="*/ 0 h 308"/>
                  <a:gd name="T12" fmla="*/ 96 w 96"/>
                  <a:gd name="T13" fmla="*/ 0 h 308"/>
                  <a:gd name="T14" fmla="*/ 96 w 96"/>
                  <a:gd name="T15" fmla="*/ 103 h 308"/>
                  <a:gd name="T16" fmla="*/ 96 w 96"/>
                  <a:gd name="T17" fmla="*/ 307 h 308"/>
                  <a:gd name="T18" fmla="*/ 96 w 96"/>
                  <a:gd name="T19" fmla="*/ 307 h 308"/>
                  <a:gd name="T20" fmla="*/ 96 w 96"/>
                  <a:gd name="T21" fmla="*/ 30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308">
                    <a:moveTo>
                      <a:pt x="96" y="307"/>
                    </a:moveTo>
                    <a:lnTo>
                      <a:pt x="96" y="308"/>
                    </a:lnTo>
                    <a:lnTo>
                      <a:pt x="0" y="308"/>
                    </a:lnTo>
                    <a:lnTo>
                      <a:pt x="0" y="307"/>
                    </a:lnTo>
                    <a:lnTo>
                      <a:pt x="0" y="103"/>
                    </a:lnTo>
                    <a:lnTo>
                      <a:pt x="0" y="0"/>
                    </a:lnTo>
                    <a:lnTo>
                      <a:pt x="96" y="0"/>
                    </a:lnTo>
                    <a:lnTo>
                      <a:pt x="96" y="103"/>
                    </a:lnTo>
                    <a:lnTo>
                      <a:pt x="96" y="307"/>
                    </a:lnTo>
                    <a:lnTo>
                      <a:pt x="96" y="307"/>
                    </a:lnTo>
                    <a:lnTo>
                      <a:pt x="96" y="307"/>
                    </a:lnTo>
                    <a:close/>
                  </a:path>
                </a:pathLst>
              </a:custGeom>
              <a:noFill/>
              <a:ln w="17463"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8">
                <a:extLst>
                  <a:ext uri="{FF2B5EF4-FFF2-40B4-BE49-F238E27FC236}">
                    <a16:creationId xmlns:a16="http://schemas.microsoft.com/office/drawing/2014/main" id="{D17BE36F-A096-BCB0-F19B-FCA7113A2858}"/>
                  </a:ext>
                </a:extLst>
              </p:cNvPr>
              <p:cNvSpPr>
                <a:spLocks noChangeArrowheads="1"/>
              </p:cNvSpPr>
              <p:nvPr/>
            </p:nvSpPr>
            <p:spPr bwMode="auto">
              <a:xfrm>
                <a:off x="3921" y="537"/>
                <a:ext cx="622" cy="645"/>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Line 9">
                <a:extLst>
                  <a:ext uri="{FF2B5EF4-FFF2-40B4-BE49-F238E27FC236}">
                    <a16:creationId xmlns:a16="http://schemas.microsoft.com/office/drawing/2014/main" id="{0D30EB13-65B6-3EA3-98B9-7F8A5CE424EF}"/>
                  </a:ext>
                </a:extLst>
              </p:cNvPr>
              <p:cNvSpPr>
                <a:spLocks noChangeShapeType="1"/>
              </p:cNvSpPr>
              <p:nvPr/>
            </p:nvSpPr>
            <p:spPr bwMode="auto">
              <a:xfrm>
                <a:off x="3946" y="2212"/>
                <a:ext cx="0" cy="64"/>
              </a:xfrm>
              <a:prstGeom prst="line">
                <a:avLst/>
              </a:prstGeom>
              <a:noFill/>
              <a:ln w="9525"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0">
                <a:extLst>
                  <a:ext uri="{FF2B5EF4-FFF2-40B4-BE49-F238E27FC236}">
                    <a16:creationId xmlns:a16="http://schemas.microsoft.com/office/drawing/2014/main" id="{18848527-8542-D0B1-D94E-AD4EB56257E3}"/>
                  </a:ext>
                </a:extLst>
              </p:cNvPr>
              <p:cNvSpPr>
                <a:spLocks/>
              </p:cNvSpPr>
              <p:nvPr/>
            </p:nvSpPr>
            <p:spPr bwMode="auto">
              <a:xfrm>
                <a:off x="3948" y="557"/>
                <a:ext cx="582" cy="38"/>
              </a:xfrm>
              <a:custGeom>
                <a:avLst/>
                <a:gdLst>
                  <a:gd name="T0" fmla="*/ 0 w 582"/>
                  <a:gd name="T1" fmla="*/ 38 h 38"/>
                  <a:gd name="T2" fmla="*/ 0 w 582"/>
                  <a:gd name="T3" fmla="*/ 0 h 38"/>
                  <a:gd name="T4" fmla="*/ 582 w 582"/>
                  <a:gd name="T5" fmla="*/ 0 h 38"/>
                </a:gdLst>
                <a:ahLst/>
                <a:cxnLst>
                  <a:cxn ang="0">
                    <a:pos x="T0" y="T1"/>
                  </a:cxn>
                  <a:cxn ang="0">
                    <a:pos x="T2" y="T3"/>
                  </a:cxn>
                  <a:cxn ang="0">
                    <a:pos x="T4" y="T5"/>
                  </a:cxn>
                </a:cxnLst>
                <a:rect l="0" t="0" r="r" b="b"/>
                <a:pathLst>
                  <a:path w="582" h="38">
                    <a:moveTo>
                      <a:pt x="0" y="38"/>
                    </a:moveTo>
                    <a:lnTo>
                      <a:pt x="0" y="0"/>
                    </a:lnTo>
                    <a:lnTo>
                      <a:pt x="582" y="0"/>
                    </a:lnTo>
                  </a:path>
                </a:pathLst>
              </a:custGeom>
              <a:noFill/>
              <a:ln w="31750"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Line 11">
                <a:extLst>
                  <a:ext uri="{FF2B5EF4-FFF2-40B4-BE49-F238E27FC236}">
                    <a16:creationId xmlns:a16="http://schemas.microsoft.com/office/drawing/2014/main" id="{022C1799-0B7A-F4C2-CBB7-BC3F564B06C4}"/>
                  </a:ext>
                </a:extLst>
              </p:cNvPr>
              <p:cNvSpPr>
                <a:spLocks noChangeShapeType="1"/>
              </p:cNvSpPr>
              <p:nvPr/>
            </p:nvSpPr>
            <p:spPr bwMode="auto">
              <a:xfrm>
                <a:off x="3948" y="573"/>
                <a:ext cx="0" cy="585"/>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2">
                <a:extLst>
                  <a:ext uri="{FF2B5EF4-FFF2-40B4-BE49-F238E27FC236}">
                    <a16:creationId xmlns:a16="http://schemas.microsoft.com/office/drawing/2014/main" id="{42F1ABB4-DF4D-08CB-84E7-0FB189BEBE3A}"/>
                  </a:ext>
                </a:extLst>
              </p:cNvPr>
              <p:cNvSpPr>
                <a:spLocks/>
              </p:cNvSpPr>
              <p:nvPr/>
            </p:nvSpPr>
            <p:spPr bwMode="auto">
              <a:xfrm>
                <a:off x="3877" y="1995"/>
                <a:ext cx="142" cy="335"/>
              </a:xfrm>
              <a:custGeom>
                <a:avLst/>
                <a:gdLst>
                  <a:gd name="T0" fmla="*/ 24 w 142"/>
                  <a:gd name="T1" fmla="*/ 335 h 335"/>
                  <a:gd name="T2" fmla="*/ 0 w 142"/>
                  <a:gd name="T3" fmla="*/ 335 h 335"/>
                  <a:gd name="T4" fmla="*/ 0 w 142"/>
                  <a:gd name="T5" fmla="*/ 0 h 335"/>
                  <a:gd name="T6" fmla="*/ 142 w 142"/>
                  <a:gd name="T7" fmla="*/ 0 h 335"/>
                  <a:gd name="T8" fmla="*/ 142 w 142"/>
                  <a:gd name="T9" fmla="*/ 335 h 335"/>
                  <a:gd name="T10" fmla="*/ 118 w 142"/>
                  <a:gd name="T11" fmla="*/ 335 h 335"/>
                  <a:gd name="T12" fmla="*/ 24 w 142"/>
                  <a:gd name="T13" fmla="*/ 335 h 335"/>
                  <a:gd name="T14" fmla="*/ 24 w 142"/>
                  <a:gd name="T15" fmla="*/ 335 h 335"/>
                  <a:gd name="T16" fmla="*/ 24 w 142"/>
                  <a:gd name="T17"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335">
                    <a:moveTo>
                      <a:pt x="24" y="335"/>
                    </a:moveTo>
                    <a:lnTo>
                      <a:pt x="0" y="335"/>
                    </a:lnTo>
                    <a:lnTo>
                      <a:pt x="0" y="0"/>
                    </a:lnTo>
                    <a:lnTo>
                      <a:pt x="142" y="0"/>
                    </a:lnTo>
                    <a:lnTo>
                      <a:pt x="142" y="335"/>
                    </a:lnTo>
                    <a:lnTo>
                      <a:pt x="118" y="335"/>
                    </a:lnTo>
                    <a:lnTo>
                      <a:pt x="24" y="335"/>
                    </a:lnTo>
                    <a:lnTo>
                      <a:pt x="24" y="335"/>
                    </a:lnTo>
                    <a:lnTo>
                      <a:pt x="24" y="335"/>
                    </a:lnTo>
                    <a:close/>
                  </a:path>
                </a:pathLst>
              </a:custGeom>
              <a:noFill/>
              <a:ln w="22225"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3">
                <a:extLst>
                  <a:ext uri="{FF2B5EF4-FFF2-40B4-BE49-F238E27FC236}">
                    <a16:creationId xmlns:a16="http://schemas.microsoft.com/office/drawing/2014/main" id="{6177D6AC-60E8-EC1B-DD00-CE76AF982167}"/>
                  </a:ext>
                </a:extLst>
              </p:cNvPr>
              <p:cNvSpPr>
                <a:spLocks/>
              </p:cNvSpPr>
              <p:nvPr/>
            </p:nvSpPr>
            <p:spPr bwMode="auto">
              <a:xfrm>
                <a:off x="3928" y="537"/>
                <a:ext cx="595" cy="645"/>
              </a:xfrm>
              <a:custGeom>
                <a:avLst/>
                <a:gdLst>
                  <a:gd name="T0" fmla="*/ 595 w 595"/>
                  <a:gd name="T1" fmla="*/ 645 h 645"/>
                  <a:gd name="T2" fmla="*/ 0 w 595"/>
                  <a:gd name="T3" fmla="*/ 645 h 645"/>
                  <a:gd name="T4" fmla="*/ 0 w 595"/>
                  <a:gd name="T5" fmla="*/ 0 h 645"/>
                  <a:gd name="T6" fmla="*/ 595 w 595"/>
                  <a:gd name="T7" fmla="*/ 0 h 645"/>
                </a:gdLst>
                <a:ahLst/>
                <a:cxnLst>
                  <a:cxn ang="0">
                    <a:pos x="T0" y="T1"/>
                  </a:cxn>
                  <a:cxn ang="0">
                    <a:pos x="T2" y="T3"/>
                  </a:cxn>
                  <a:cxn ang="0">
                    <a:pos x="T4" y="T5"/>
                  </a:cxn>
                  <a:cxn ang="0">
                    <a:pos x="T6" y="T7"/>
                  </a:cxn>
                </a:cxnLst>
                <a:rect l="0" t="0" r="r" b="b"/>
                <a:pathLst>
                  <a:path w="595" h="645">
                    <a:moveTo>
                      <a:pt x="595" y="645"/>
                    </a:moveTo>
                    <a:lnTo>
                      <a:pt x="0" y="645"/>
                    </a:lnTo>
                    <a:lnTo>
                      <a:pt x="0" y="0"/>
                    </a:lnTo>
                    <a:lnTo>
                      <a:pt x="595" y="0"/>
                    </a:lnTo>
                  </a:path>
                </a:pathLst>
              </a:custGeom>
              <a:noFill/>
              <a:ln w="31750"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Line 14">
                <a:extLst>
                  <a:ext uri="{FF2B5EF4-FFF2-40B4-BE49-F238E27FC236}">
                    <a16:creationId xmlns:a16="http://schemas.microsoft.com/office/drawing/2014/main" id="{B0ADFEF4-BAF7-2284-E414-167955C65B47}"/>
                  </a:ext>
                </a:extLst>
              </p:cNvPr>
              <p:cNvSpPr>
                <a:spLocks noChangeShapeType="1"/>
              </p:cNvSpPr>
              <p:nvPr/>
            </p:nvSpPr>
            <p:spPr bwMode="auto">
              <a:xfrm>
                <a:off x="3943" y="617"/>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Line 15">
                <a:extLst>
                  <a:ext uri="{FF2B5EF4-FFF2-40B4-BE49-F238E27FC236}">
                    <a16:creationId xmlns:a16="http://schemas.microsoft.com/office/drawing/2014/main" id="{29ED3E8C-EE9E-965F-DDAF-92893FBFF141}"/>
                  </a:ext>
                </a:extLst>
              </p:cNvPr>
              <p:cNvSpPr>
                <a:spLocks noChangeShapeType="1"/>
              </p:cNvSpPr>
              <p:nvPr/>
            </p:nvSpPr>
            <p:spPr bwMode="auto">
              <a:xfrm>
                <a:off x="3943" y="684"/>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Line 16">
                <a:extLst>
                  <a:ext uri="{FF2B5EF4-FFF2-40B4-BE49-F238E27FC236}">
                    <a16:creationId xmlns:a16="http://schemas.microsoft.com/office/drawing/2014/main" id="{6139CA67-C8C4-BB70-01F0-2A0382EA0A80}"/>
                  </a:ext>
                </a:extLst>
              </p:cNvPr>
              <p:cNvSpPr>
                <a:spLocks noChangeShapeType="1"/>
              </p:cNvSpPr>
              <p:nvPr/>
            </p:nvSpPr>
            <p:spPr bwMode="auto">
              <a:xfrm>
                <a:off x="3943" y="751"/>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Line 17">
                <a:extLst>
                  <a:ext uri="{FF2B5EF4-FFF2-40B4-BE49-F238E27FC236}">
                    <a16:creationId xmlns:a16="http://schemas.microsoft.com/office/drawing/2014/main" id="{F0142E01-4F88-7DCB-C116-CD207CC9C135}"/>
                  </a:ext>
                </a:extLst>
              </p:cNvPr>
              <p:cNvSpPr>
                <a:spLocks noChangeShapeType="1"/>
              </p:cNvSpPr>
              <p:nvPr/>
            </p:nvSpPr>
            <p:spPr bwMode="auto">
              <a:xfrm>
                <a:off x="3943" y="819"/>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Line 18">
                <a:extLst>
                  <a:ext uri="{FF2B5EF4-FFF2-40B4-BE49-F238E27FC236}">
                    <a16:creationId xmlns:a16="http://schemas.microsoft.com/office/drawing/2014/main" id="{B2842B30-849F-8569-19D2-967BD98F42CB}"/>
                  </a:ext>
                </a:extLst>
              </p:cNvPr>
              <p:cNvSpPr>
                <a:spLocks noChangeShapeType="1"/>
              </p:cNvSpPr>
              <p:nvPr/>
            </p:nvSpPr>
            <p:spPr bwMode="auto">
              <a:xfrm>
                <a:off x="3943" y="886"/>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Line 19">
                <a:extLst>
                  <a:ext uri="{FF2B5EF4-FFF2-40B4-BE49-F238E27FC236}">
                    <a16:creationId xmlns:a16="http://schemas.microsoft.com/office/drawing/2014/main" id="{1A953F75-D879-2943-5ACD-7D4399EE8C00}"/>
                  </a:ext>
                </a:extLst>
              </p:cNvPr>
              <p:cNvSpPr>
                <a:spLocks noChangeShapeType="1"/>
              </p:cNvSpPr>
              <p:nvPr/>
            </p:nvSpPr>
            <p:spPr bwMode="auto">
              <a:xfrm>
                <a:off x="3943" y="957"/>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Line 20">
                <a:extLst>
                  <a:ext uri="{FF2B5EF4-FFF2-40B4-BE49-F238E27FC236}">
                    <a16:creationId xmlns:a16="http://schemas.microsoft.com/office/drawing/2014/main" id="{E0B62078-7630-2C2F-8A43-23B997418B75}"/>
                  </a:ext>
                </a:extLst>
              </p:cNvPr>
              <p:cNvSpPr>
                <a:spLocks noChangeShapeType="1"/>
              </p:cNvSpPr>
              <p:nvPr/>
            </p:nvSpPr>
            <p:spPr bwMode="auto">
              <a:xfrm>
                <a:off x="3943" y="1024"/>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Line 21">
                <a:extLst>
                  <a:ext uri="{FF2B5EF4-FFF2-40B4-BE49-F238E27FC236}">
                    <a16:creationId xmlns:a16="http://schemas.microsoft.com/office/drawing/2014/main" id="{12D78A44-C253-A053-D3FD-857B1FE093E2}"/>
                  </a:ext>
                </a:extLst>
              </p:cNvPr>
              <p:cNvSpPr>
                <a:spLocks noChangeShapeType="1"/>
              </p:cNvSpPr>
              <p:nvPr/>
            </p:nvSpPr>
            <p:spPr bwMode="auto">
              <a:xfrm>
                <a:off x="3943" y="1092"/>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22">
                <a:extLst>
                  <a:ext uri="{FF2B5EF4-FFF2-40B4-BE49-F238E27FC236}">
                    <a16:creationId xmlns:a16="http://schemas.microsoft.com/office/drawing/2014/main" id="{B0888B3A-FA30-3098-BCCE-FFB74D72ED0D}"/>
                  </a:ext>
                </a:extLst>
              </p:cNvPr>
              <p:cNvSpPr>
                <a:spLocks/>
              </p:cNvSpPr>
              <p:nvPr/>
            </p:nvSpPr>
            <p:spPr bwMode="auto">
              <a:xfrm>
                <a:off x="4262" y="537"/>
                <a:ext cx="281" cy="645"/>
              </a:xfrm>
              <a:custGeom>
                <a:avLst/>
                <a:gdLst>
                  <a:gd name="T0" fmla="*/ 0 w 281"/>
                  <a:gd name="T1" fmla="*/ 645 h 645"/>
                  <a:gd name="T2" fmla="*/ 281 w 281"/>
                  <a:gd name="T3" fmla="*/ 645 h 645"/>
                  <a:gd name="T4" fmla="*/ 281 w 281"/>
                  <a:gd name="T5" fmla="*/ 0 h 645"/>
                  <a:gd name="T6" fmla="*/ 0 w 281"/>
                  <a:gd name="T7" fmla="*/ 0 h 645"/>
                </a:gdLst>
                <a:ahLst/>
                <a:cxnLst>
                  <a:cxn ang="0">
                    <a:pos x="T0" y="T1"/>
                  </a:cxn>
                  <a:cxn ang="0">
                    <a:pos x="T2" y="T3"/>
                  </a:cxn>
                  <a:cxn ang="0">
                    <a:pos x="T4" y="T5"/>
                  </a:cxn>
                  <a:cxn ang="0">
                    <a:pos x="T6" y="T7"/>
                  </a:cxn>
                </a:cxnLst>
                <a:rect l="0" t="0" r="r" b="b"/>
                <a:pathLst>
                  <a:path w="281" h="645">
                    <a:moveTo>
                      <a:pt x="0" y="645"/>
                    </a:moveTo>
                    <a:lnTo>
                      <a:pt x="281" y="645"/>
                    </a:lnTo>
                    <a:lnTo>
                      <a:pt x="281" y="0"/>
                    </a:lnTo>
                    <a:lnTo>
                      <a:pt x="0" y="0"/>
                    </a:lnTo>
                  </a:path>
                </a:pathLst>
              </a:custGeom>
              <a:noFill/>
              <a:ln w="31750"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Line 23">
                <a:extLst>
                  <a:ext uri="{FF2B5EF4-FFF2-40B4-BE49-F238E27FC236}">
                    <a16:creationId xmlns:a16="http://schemas.microsoft.com/office/drawing/2014/main" id="{944A3551-7486-6500-D316-D2FCE896BD71}"/>
                  </a:ext>
                </a:extLst>
              </p:cNvPr>
              <p:cNvSpPr>
                <a:spLocks noChangeShapeType="1"/>
              </p:cNvSpPr>
              <p:nvPr/>
            </p:nvSpPr>
            <p:spPr bwMode="auto">
              <a:xfrm>
                <a:off x="4524" y="622"/>
                <a:ext cx="0" cy="534"/>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Line 24">
                <a:extLst>
                  <a:ext uri="{FF2B5EF4-FFF2-40B4-BE49-F238E27FC236}">
                    <a16:creationId xmlns:a16="http://schemas.microsoft.com/office/drawing/2014/main" id="{3ACD3BB8-C0B8-AAE7-4E0F-B9AEBC547513}"/>
                  </a:ext>
                </a:extLst>
              </p:cNvPr>
              <p:cNvSpPr>
                <a:spLocks noChangeShapeType="1"/>
              </p:cNvSpPr>
              <p:nvPr/>
            </p:nvSpPr>
            <p:spPr bwMode="auto">
              <a:xfrm flipH="1">
                <a:off x="3943" y="1151"/>
                <a:ext cx="587"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Line 25">
                <a:extLst>
                  <a:ext uri="{FF2B5EF4-FFF2-40B4-BE49-F238E27FC236}">
                    <a16:creationId xmlns:a16="http://schemas.microsoft.com/office/drawing/2014/main" id="{B4994687-3DDF-4A20-446F-F03A04C3933E}"/>
                  </a:ext>
                </a:extLst>
              </p:cNvPr>
              <p:cNvSpPr>
                <a:spLocks noChangeShapeType="1"/>
              </p:cNvSpPr>
              <p:nvPr/>
            </p:nvSpPr>
            <p:spPr bwMode="auto">
              <a:xfrm>
                <a:off x="4524" y="553"/>
                <a:ext cx="0" cy="86"/>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ectangle 42">
                <a:extLst>
                  <a:ext uri="{FF2B5EF4-FFF2-40B4-BE49-F238E27FC236}">
                    <a16:creationId xmlns:a16="http://schemas.microsoft.com/office/drawing/2014/main" id="{86E28C44-A774-34E2-C90F-38B21CE67D5D}"/>
                  </a:ext>
                </a:extLst>
              </p:cNvPr>
              <p:cNvSpPr>
                <a:spLocks noChangeArrowheads="1"/>
              </p:cNvSpPr>
              <p:nvPr/>
            </p:nvSpPr>
            <p:spPr bwMode="auto">
              <a:xfrm>
                <a:off x="3753" y="413"/>
                <a:ext cx="68" cy="3374"/>
              </a:xfrm>
              <a:prstGeom prst="rect">
                <a:avLst/>
              </a:prstGeom>
              <a:solidFill>
                <a:srgbClr val="1A1D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Rectangle 43">
                <a:extLst>
                  <a:ext uri="{FF2B5EF4-FFF2-40B4-BE49-F238E27FC236}">
                    <a16:creationId xmlns:a16="http://schemas.microsoft.com/office/drawing/2014/main" id="{0B66E32E-8C67-01D0-6960-86B8036F43F5}"/>
                  </a:ext>
                </a:extLst>
              </p:cNvPr>
              <p:cNvSpPr>
                <a:spLocks noChangeArrowheads="1"/>
              </p:cNvSpPr>
              <p:nvPr/>
            </p:nvSpPr>
            <p:spPr bwMode="auto">
              <a:xfrm>
                <a:off x="4651" y="413"/>
                <a:ext cx="69" cy="3374"/>
              </a:xfrm>
              <a:prstGeom prst="rect">
                <a:avLst/>
              </a:prstGeom>
              <a:solidFill>
                <a:srgbClr val="1A1D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96" name="Group 4">
            <a:extLst>
              <a:ext uri="{FF2B5EF4-FFF2-40B4-BE49-F238E27FC236}">
                <a16:creationId xmlns:a16="http://schemas.microsoft.com/office/drawing/2014/main" id="{FEA4DFE3-EC63-233C-4A89-FCB45EB73503}"/>
              </a:ext>
            </a:extLst>
          </p:cNvPr>
          <p:cNvGrpSpPr>
            <a:grpSpLocks noChangeAspect="1"/>
          </p:cNvGrpSpPr>
          <p:nvPr/>
        </p:nvGrpSpPr>
        <p:grpSpPr bwMode="auto">
          <a:xfrm>
            <a:off x="4606666" y="2089188"/>
            <a:ext cx="1151335" cy="4017169"/>
            <a:chOff x="3753" y="413"/>
            <a:chExt cx="967" cy="3374"/>
          </a:xfrm>
        </p:grpSpPr>
        <p:sp>
          <p:nvSpPr>
            <p:cNvPr id="97" name="Rectangle 5">
              <a:extLst>
                <a:ext uri="{FF2B5EF4-FFF2-40B4-BE49-F238E27FC236}">
                  <a16:creationId xmlns:a16="http://schemas.microsoft.com/office/drawing/2014/main" id="{96459526-AF6A-E601-433B-49E207884531}"/>
                </a:ext>
              </a:extLst>
            </p:cNvPr>
            <p:cNvSpPr>
              <a:spLocks noChangeArrowheads="1"/>
            </p:cNvSpPr>
            <p:nvPr/>
          </p:nvSpPr>
          <p:spPr bwMode="auto">
            <a:xfrm>
              <a:off x="3792" y="413"/>
              <a:ext cx="894" cy="3374"/>
            </a:xfrm>
            <a:prstGeom prst="rect">
              <a:avLst/>
            </a:prstGeom>
            <a:solidFill>
              <a:srgbClr val="F159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Rectangle 6">
              <a:extLst>
                <a:ext uri="{FF2B5EF4-FFF2-40B4-BE49-F238E27FC236}">
                  <a16:creationId xmlns:a16="http://schemas.microsoft.com/office/drawing/2014/main" id="{B2DD7747-5B49-B5C6-24F3-9CEF830F4D99}"/>
                </a:ext>
              </a:extLst>
            </p:cNvPr>
            <p:cNvSpPr>
              <a:spLocks noChangeArrowheads="1"/>
            </p:cNvSpPr>
            <p:nvPr/>
          </p:nvSpPr>
          <p:spPr bwMode="auto">
            <a:xfrm>
              <a:off x="3876" y="2037"/>
              <a:ext cx="143" cy="287"/>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7">
              <a:extLst>
                <a:ext uri="{FF2B5EF4-FFF2-40B4-BE49-F238E27FC236}">
                  <a16:creationId xmlns:a16="http://schemas.microsoft.com/office/drawing/2014/main" id="{E720A4FA-75DC-FCEB-2ED2-0A9F9367882D}"/>
                </a:ext>
              </a:extLst>
            </p:cNvPr>
            <p:cNvSpPr>
              <a:spLocks/>
            </p:cNvSpPr>
            <p:nvPr/>
          </p:nvSpPr>
          <p:spPr bwMode="auto">
            <a:xfrm>
              <a:off x="3900" y="2021"/>
              <a:ext cx="96" cy="308"/>
            </a:xfrm>
            <a:custGeom>
              <a:avLst/>
              <a:gdLst>
                <a:gd name="T0" fmla="*/ 96 w 96"/>
                <a:gd name="T1" fmla="*/ 307 h 308"/>
                <a:gd name="T2" fmla="*/ 96 w 96"/>
                <a:gd name="T3" fmla="*/ 308 h 308"/>
                <a:gd name="T4" fmla="*/ 0 w 96"/>
                <a:gd name="T5" fmla="*/ 308 h 308"/>
                <a:gd name="T6" fmla="*/ 0 w 96"/>
                <a:gd name="T7" fmla="*/ 307 h 308"/>
                <a:gd name="T8" fmla="*/ 0 w 96"/>
                <a:gd name="T9" fmla="*/ 103 h 308"/>
                <a:gd name="T10" fmla="*/ 0 w 96"/>
                <a:gd name="T11" fmla="*/ 0 h 308"/>
                <a:gd name="T12" fmla="*/ 96 w 96"/>
                <a:gd name="T13" fmla="*/ 0 h 308"/>
                <a:gd name="T14" fmla="*/ 96 w 96"/>
                <a:gd name="T15" fmla="*/ 103 h 308"/>
                <a:gd name="T16" fmla="*/ 96 w 96"/>
                <a:gd name="T17" fmla="*/ 307 h 308"/>
                <a:gd name="T18" fmla="*/ 96 w 96"/>
                <a:gd name="T19" fmla="*/ 307 h 308"/>
                <a:gd name="T20" fmla="*/ 96 w 96"/>
                <a:gd name="T21" fmla="*/ 30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308">
                  <a:moveTo>
                    <a:pt x="96" y="307"/>
                  </a:moveTo>
                  <a:lnTo>
                    <a:pt x="96" y="308"/>
                  </a:lnTo>
                  <a:lnTo>
                    <a:pt x="0" y="308"/>
                  </a:lnTo>
                  <a:lnTo>
                    <a:pt x="0" y="307"/>
                  </a:lnTo>
                  <a:lnTo>
                    <a:pt x="0" y="103"/>
                  </a:lnTo>
                  <a:lnTo>
                    <a:pt x="0" y="0"/>
                  </a:lnTo>
                  <a:lnTo>
                    <a:pt x="96" y="0"/>
                  </a:lnTo>
                  <a:lnTo>
                    <a:pt x="96" y="103"/>
                  </a:lnTo>
                  <a:lnTo>
                    <a:pt x="96" y="307"/>
                  </a:lnTo>
                  <a:lnTo>
                    <a:pt x="96" y="307"/>
                  </a:lnTo>
                  <a:lnTo>
                    <a:pt x="96" y="307"/>
                  </a:lnTo>
                  <a:close/>
                </a:path>
              </a:pathLst>
            </a:custGeom>
            <a:noFill/>
            <a:ln w="17463"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Rectangle 8">
              <a:extLst>
                <a:ext uri="{FF2B5EF4-FFF2-40B4-BE49-F238E27FC236}">
                  <a16:creationId xmlns:a16="http://schemas.microsoft.com/office/drawing/2014/main" id="{E3FD07D3-A681-F89D-DFFC-659F58BF9AB1}"/>
                </a:ext>
              </a:extLst>
            </p:cNvPr>
            <p:cNvSpPr>
              <a:spLocks noChangeArrowheads="1"/>
            </p:cNvSpPr>
            <p:nvPr/>
          </p:nvSpPr>
          <p:spPr bwMode="auto">
            <a:xfrm>
              <a:off x="3921" y="537"/>
              <a:ext cx="622" cy="645"/>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Line 9">
              <a:extLst>
                <a:ext uri="{FF2B5EF4-FFF2-40B4-BE49-F238E27FC236}">
                  <a16:creationId xmlns:a16="http://schemas.microsoft.com/office/drawing/2014/main" id="{161C7515-9AEB-3D9D-3421-2E3B55F28D97}"/>
                </a:ext>
              </a:extLst>
            </p:cNvPr>
            <p:cNvSpPr>
              <a:spLocks noChangeShapeType="1"/>
            </p:cNvSpPr>
            <p:nvPr/>
          </p:nvSpPr>
          <p:spPr bwMode="auto">
            <a:xfrm>
              <a:off x="3946" y="2212"/>
              <a:ext cx="0" cy="64"/>
            </a:xfrm>
            <a:prstGeom prst="line">
              <a:avLst/>
            </a:prstGeom>
            <a:noFill/>
            <a:ln w="9525"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10">
              <a:extLst>
                <a:ext uri="{FF2B5EF4-FFF2-40B4-BE49-F238E27FC236}">
                  <a16:creationId xmlns:a16="http://schemas.microsoft.com/office/drawing/2014/main" id="{28804F6B-F17B-44B3-40CF-BD41D86FEA65}"/>
                </a:ext>
              </a:extLst>
            </p:cNvPr>
            <p:cNvSpPr>
              <a:spLocks/>
            </p:cNvSpPr>
            <p:nvPr/>
          </p:nvSpPr>
          <p:spPr bwMode="auto">
            <a:xfrm>
              <a:off x="3948" y="557"/>
              <a:ext cx="582" cy="38"/>
            </a:xfrm>
            <a:custGeom>
              <a:avLst/>
              <a:gdLst>
                <a:gd name="T0" fmla="*/ 0 w 582"/>
                <a:gd name="T1" fmla="*/ 38 h 38"/>
                <a:gd name="T2" fmla="*/ 0 w 582"/>
                <a:gd name="T3" fmla="*/ 0 h 38"/>
                <a:gd name="T4" fmla="*/ 582 w 582"/>
                <a:gd name="T5" fmla="*/ 0 h 38"/>
              </a:gdLst>
              <a:ahLst/>
              <a:cxnLst>
                <a:cxn ang="0">
                  <a:pos x="T0" y="T1"/>
                </a:cxn>
                <a:cxn ang="0">
                  <a:pos x="T2" y="T3"/>
                </a:cxn>
                <a:cxn ang="0">
                  <a:pos x="T4" y="T5"/>
                </a:cxn>
              </a:cxnLst>
              <a:rect l="0" t="0" r="r" b="b"/>
              <a:pathLst>
                <a:path w="582" h="38">
                  <a:moveTo>
                    <a:pt x="0" y="38"/>
                  </a:moveTo>
                  <a:lnTo>
                    <a:pt x="0" y="0"/>
                  </a:lnTo>
                  <a:lnTo>
                    <a:pt x="582" y="0"/>
                  </a:lnTo>
                </a:path>
              </a:pathLst>
            </a:custGeom>
            <a:noFill/>
            <a:ln w="31750"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Line 11">
              <a:extLst>
                <a:ext uri="{FF2B5EF4-FFF2-40B4-BE49-F238E27FC236}">
                  <a16:creationId xmlns:a16="http://schemas.microsoft.com/office/drawing/2014/main" id="{5DC96B08-6144-1689-0112-CD60F2BED438}"/>
                </a:ext>
              </a:extLst>
            </p:cNvPr>
            <p:cNvSpPr>
              <a:spLocks noChangeShapeType="1"/>
            </p:cNvSpPr>
            <p:nvPr/>
          </p:nvSpPr>
          <p:spPr bwMode="auto">
            <a:xfrm>
              <a:off x="3948" y="573"/>
              <a:ext cx="0" cy="585"/>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12">
              <a:extLst>
                <a:ext uri="{FF2B5EF4-FFF2-40B4-BE49-F238E27FC236}">
                  <a16:creationId xmlns:a16="http://schemas.microsoft.com/office/drawing/2014/main" id="{8236E120-C35D-C8FF-4168-62E79A71976D}"/>
                </a:ext>
              </a:extLst>
            </p:cNvPr>
            <p:cNvSpPr>
              <a:spLocks/>
            </p:cNvSpPr>
            <p:nvPr/>
          </p:nvSpPr>
          <p:spPr bwMode="auto">
            <a:xfrm>
              <a:off x="3877" y="1995"/>
              <a:ext cx="142" cy="335"/>
            </a:xfrm>
            <a:custGeom>
              <a:avLst/>
              <a:gdLst>
                <a:gd name="T0" fmla="*/ 24 w 142"/>
                <a:gd name="T1" fmla="*/ 335 h 335"/>
                <a:gd name="T2" fmla="*/ 0 w 142"/>
                <a:gd name="T3" fmla="*/ 335 h 335"/>
                <a:gd name="T4" fmla="*/ 0 w 142"/>
                <a:gd name="T5" fmla="*/ 0 h 335"/>
                <a:gd name="T6" fmla="*/ 142 w 142"/>
                <a:gd name="T7" fmla="*/ 0 h 335"/>
                <a:gd name="T8" fmla="*/ 142 w 142"/>
                <a:gd name="T9" fmla="*/ 335 h 335"/>
                <a:gd name="T10" fmla="*/ 118 w 142"/>
                <a:gd name="T11" fmla="*/ 335 h 335"/>
                <a:gd name="T12" fmla="*/ 24 w 142"/>
                <a:gd name="T13" fmla="*/ 335 h 335"/>
                <a:gd name="T14" fmla="*/ 24 w 142"/>
                <a:gd name="T15" fmla="*/ 335 h 335"/>
                <a:gd name="T16" fmla="*/ 24 w 142"/>
                <a:gd name="T17"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335">
                  <a:moveTo>
                    <a:pt x="24" y="335"/>
                  </a:moveTo>
                  <a:lnTo>
                    <a:pt x="0" y="335"/>
                  </a:lnTo>
                  <a:lnTo>
                    <a:pt x="0" y="0"/>
                  </a:lnTo>
                  <a:lnTo>
                    <a:pt x="142" y="0"/>
                  </a:lnTo>
                  <a:lnTo>
                    <a:pt x="142" y="335"/>
                  </a:lnTo>
                  <a:lnTo>
                    <a:pt x="118" y="335"/>
                  </a:lnTo>
                  <a:lnTo>
                    <a:pt x="24" y="335"/>
                  </a:lnTo>
                  <a:lnTo>
                    <a:pt x="24" y="335"/>
                  </a:lnTo>
                  <a:lnTo>
                    <a:pt x="24" y="335"/>
                  </a:lnTo>
                  <a:close/>
                </a:path>
              </a:pathLst>
            </a:custGeom>
            <a:noFill/>
            <a:ln w="22225"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13">
              <a:extLst>
                <a:ext uri="{FF2B5EF4-FFF2-40B4-BE49-F238E27FC236}">
                  <a16:creationId xmlns:a16="http://schemas.microsoft.com/office/drawing/2014/main" id="{3DFAE580-B025-53FB-1C66-0A64223DBFA8}"/>
                </a:ext>
              </a:extLst>
            </p:cNvPr>
            <p:cNvSpPr>
              <a:spLocks/>
            </p:cNvSpPr>
            <p:nvPr/>
          </p:nvSpPr>
          <p:spPr bwMode="auto">
            <a:xfrm>
              <a:off x="3928" y="537"/>
              <a:ext cx="595" cy="645"/>
            </a:xfrm>
            <a:custGeom>
              <a:avLst/>
              <a:gdLst>
                <a:gd name="T0" fmla="*/ 595 w 595"/>
                <a:gd name="T1" fmla="*/ 645 h 645"/>
                <a:gd name="T2" fmla="*/ 0 w 595"/>
                <a:gd name="T3" fmla="*/ 645 h 645"/>
                <a:gd name="T4" fmla="*/ 0 w 595"/>
                <a:gd name="T5" fmla="*/ 0 h 645"/>
                <a:gd name="T6" fmla="*/ 595 w 595"/>
                <a:gd name="T7" fmla="*/ 0 h 645"/>
              </a:gdLst>
              <a:ahLst/>
              <a:cxnLst>
                <a:cxn ang="0">
                  <a:pos x="T0" y="T1"/>
                </a:cxn>
                <a:cxn ang="0">
                  <a:pos x="T2" y="T3"/>
                </a:cxn>
                <a:cxn ang="0">
                  <a:pos x="T4" y="T5"/>
                </a:cxn>
                <a:cxn ang="0">
                  <a:pos x="T6" y="T7"/>
                </a:cxn>
              </a:cxnLst>
              <a:rect l="0" t="0" r="r" b="b"/>
              <a:pathLst>
                <a:path w="595" h="645">
                  <a:moveTo>
                    <a:pt x="595" y="645"/>
                  </a:moveTo>
                  <a:lnTo>
                    <a:pt x="0" y="645"/>
                  </a:lnTo>
                  <a:lnTo>
                    <a:pt x="0" y="0"/>
                  </a:lnTo>
                  <a:lnTo>
                    <a:pt x="595" y="0"/>
                  </a:lnTo>
                </a:path>
              </a:pathLst>
            </a:custGeom>
            <a:noFill/>
            <a:ln w="31750"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Line 14">
              <a:extLst>
                <a:ext uri="{FF2B5EF4-FFF2-40B4-BE49-F238E27FC236}">
                  <a16:creationId xmlns:a16="http://schemas.microsoft.com/office/drawing/2014/main" id="{3A4206F2-0DBF-8B3A-AA92-8E7553F5B3FC}"/>
                </a:ext>
              </a:extLst>
            </p:cNvPr>
            <p:cNvSpPr>
              <a:spLocks noChangeShapeType="1"/>
            </p:cNvSpPr>
            <p:nvPr/>
          </p:nvSpPr>
          <p:spPr bwMode="auto">
            <a:xfrm>
              <a:off x="3943" y="617"/>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Line 15">
              <a:extLst>
                <a:ext uri="{FF2B5EF4-FFF2-40B4-BE49-F238E27FC236}">
                  <a16:creationId xmlns:a16="http://schemas.microsoft.com/office/drawing/2014/main" id="{9E6E516A-FB64-B5B8-89EC-8123100507C9}"/>
                </a:ext>
              </a:extLst>
            </p:cNvPr>
            <p:cNvSpPr>
              <a:spLocks noChangeShapeType="1"/>
            </p:cNvSpPr>
            <p:nvPr/>
          </p:nvSpPr>
          <p:spPr bwMode="auto">
            <a:xfrm>
              <a:off x="3943" y="684"/>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Line 16">
              <a:extLst>
                <a:ext uri="{FF2B5EF4-FFF2-40B4-BE49-F238E27FC236}">
                  <a16:creationId xmlns:a16="http://schemas.microsoft.com/office/drawing/2014/main" id="{F24A0293-B8B0-ECFE-2432-62BA61B00272}"/>
                </a:ext>
              </a:extLst>
            </p:cNvPr>
            <p:cNvSpPr>
              <a:spLocks noChangeShapeType="1"/>
            </p:cNvSpPr>
            <p:nvPr/>
          </p:nvSpPr>
          <p:spPr bwMode="auto">
            <a:xfrm>
              <a:off x="3943" y="751"/>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Line 17">
              <a:extLst>
                <a:ext uri="{FF2B5EF4-FFF2-40B4-BE49-F238E27FC236}">
                  <a16:creationId xmlns:a16="http://schemas.microsoft.com/office/drawing/2014/main" id="{7A6CA0FC-1150-B933-157B-D1ED9841A557}"/>
                </a:ext>
              </a:extLst>
            </p:cNvPr>
            <p:cNvSpPr>
              <a:spLocks noChangeShapeType="1"/>
            </p:cNvSpPr>
            <p:nvPr/>
          </p:nvSpPr>
          <p:spPr bwMode="auto">
            <a:xfrm>
              <a:off x="3943" y="819"/>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Line 18">
              <a:extLst>
                <a:ext uri="{FF2B5EF4-FFF2-40B4-BE49-F238E27FC236}">
                  <a16:creationId xmlns:a16="http://schemas.microsoft.com/office/drawing/2014/main" id="{57418EC0-A20C-3B37-AEAF-01BB1E3BA638}"/>
                </a:ext>
              </a:extLst>
            </p:cNvPr>
            <p:cNvSpPr>
              <a:spLocks noChangeShapeType="1"/>
            </p:cNvSpPr>
            <p:nvPr/>
          </p:nvSpPr>
          <p:spPr bwMode="auto">
            <a:xfrm>
              <a:off x="3943" y="886"/>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Line 19">
              <a:extLst>
                <a:ext uri="{FF2B5EF4-FFF2-40B4-BE49-F238E27FC236}">
                  <a16:creationId xmlns:a16="http://schemas.microsoft.com/office/drawing/2014/main" id="{7F8C24EF-DAFC-0D92-15C8-2D077CDB4C8C}"/>
                </a:ext>
              </a:extLst>
            </p:cNvPr>
            <p:cNvSpPr>
              <a:spLocks noChangeShapeType="1"/>
            </p:cNvSpPr>
            <p:nvPr/>
          </p:nvSpPr>
          <p:spPr bwMode="auto">
            <a:xfrm>
              <a:off x="3943" y="957"/>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Line 20">
              <a:extLst>
                <a:ext uri="{FF2B5EF4-FFF2-40B4-BE49-F238E27FC236}">
                  <a16:creationId xmlns:a16="http://schemas.microsoft.com/office/drawing/2014/main" id="{E4CE6C44-F9A6-F394-4750-143621CF1D30}"/>
                </a:ext>
              </a:extLst>
            </p:cNvPr>
            <p:cNvSpPr>
              <a:spLocks noChangeShapeType="1"/>
            </p:cNvSpPr>
            <p:nvPr/>
          </p:nvSpPr>
          <p:spPr bwMode="auto">
            <a:xfrm>
              <a:off x="3943" y="1024"/>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Line 21">
              <a:extLst>
                <a:ext uri="{FF2B5EF4-FFF2-40B4-BE49-F238E27FC236}">
                  <a16:creationId xmlns:a16="http://schemas.microsoft.com/office/drawing/2014/main" id="{A9B7BEEC-D627-EDB8-9AE7-5B9B4E965280}"/>
                </a:ext>
              </a:extLst>
            </p:cNvPr>
            <p:cNvSpPr>
              <a:spLocks noChangeShapeType="1"/>
            </p:cNvSpPr>
            <p:nvPr/>
          </p:nvSpPr>
          <p:spPr bwMode="auto">
            <a:xfrm>
              <a:off x="3943" y="1092"/>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22">
              <a:extLst>
                <a:ext uri="{FF2B5EF4-FFF2-40B4-BE49-F238E27FC236}">
                  <a16:creationId xmlns:a16="http://schemas.microsoft.com/office/drawing/2014/main" id="{8C6D99B0-0263-0707-444F-1B374CA06314}"/>
                </a:ext>
              </a:extLst>
            </p:cNvPr>
            <p:cNvSpPr>
              <a:spLocks/>
            </p:cNvSpPr>
            <p:nvPr/>
          </p:nvSpPr>
          <p:spPr bwMode="auto">
            <a:xfrm>
              <a:off x="4262" y="537"/>
              <a:ext cx="281" cy="645"/>
            </a:xfrm>
            <a:custGeom>
              <a:avLst/>
              <a:gdLst>
                <a:gd name="T0" fmla="*/ 0 w 281"/>
                <a:gd name="T1" fmla="*/ 645 h 645"/>
                <a:gd name="T2" fmla="*/ 281 w 281"/>
                <a:gd name="T3" fmla="*/ 645 h 645"/>
                <a:gd name="T4" fmla="*/ 281 w 281"/>
                <a:gd name="T5" fmla="*/ 0 h 645"/>
                <a:gd name="T6" fmla="*/ 0 w 281"/>
                <a:gd name="T7" fmla="*/ 0 h 645"/>
              </a:gdLst>
              <a:ahLst/>
              <a:cxnLst>
                <a:cxn ang="0">
                  <a:pos x="T0" y="T1"/>
                </a:cxn>
                <a:cxn ang="0">
                  <a:pos x="T2" y="T3"/>
                </a:cxn>
                <a:cxn ang="0">
                  <a:pos x="T4" y="T5"/>
                </a:cxn>
                <a:cxn ang="0">
                  <a:pos x="T6" y="T7"/>
                </a:cxn>
              </a:cxnLst>
              <a:rect l="0" t="0" r="r" b="b"/>
              <a:pathLst>
                <a:path w="281" h="645">
                  <a:moveTo>
                    <a:pt x="0" y="645"/>
                  </a:moveTo>
                  <a:lnTo>
                    <a:pt x="281" y="645"/>
                  </a:lnTo>
                  <a:lnTo>
                    <a:pt x="281" y="0"/>
                  </a:lnTo>
                  <a:lnTo>
                    <a:pt x="0" y="0"/>
                  </a:lnTo>
                </a:path>
              </a:pathLst>
            </a:custGeom>
            <a:noFill/>
            <a:ln w="31750"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Line 23">
              <a:extLst>
                <a:ext uri="{FF2B5EF4-FFF2-40B4-BE49-F238E27FC236}">
                  <a16:creationId xmlns:a16="http://schemas.microsoft.com/office/drawing/2014/main" id="{570EB81D-402C-311B-9296-8B0F681995E5}"/>
                </a:ext>
              </a:extLst>
            </p:cNvPr>
            <p:cNvSpPr>
              <a:spLocks noChangeShapeType="1"/>
            </p:cNvSpPr>
            <p:nvPr/>
          </p:nvSpPr>
          <p:spPr bwMode="auto">
            <a:xfrm>
              <a:off x="4524" y="622"/>
              <a:ext cx="0" cy="534"/>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Line 24">
              <a:extLst>
                <a:ext uri="{FF2B5EF4-FFF2-40B4-BE49-F238E27FC236}">
                  <a16:creationId xmlns:a16="http://schemas.microsoft.com/office/drawing/2014/main" id="{660A5B92-9367-75D4-BC02-D7488C99EB6A}"/>
                </a:ext>
              </a:extLst>
            </p:cNvPr>
            <p:cNvSpPr>
              <a:spLocks noChangeShapeType="1"/>
            </p:cNvSpPr>
            <p:nvPr/>
          </p:nvSpPr>
          <p:spPr bwMode="auto">
            <a:xfrm flipH="1">
              <a:off x="3943" y="1151"/>
              <a:ext cx="587"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Line 25">
              <a:extLst>
                <a:ext uri="{FF2B5EF4-FFF2-40B4-BE49-F238E27FC236}">
                  <a16:creationId xmlns:a16="http://schemas.microsoft.com/office/drawing/2014/main" id="{EF2D2907-0B31-70B1-DA8E-FD0C5089AE8B}"/>
                </a:ext>
              </a:extLst>
            </p:cNvPr>
            <p:cNvSpPr>
              <a:spLocks noChangeShapeType="1"/>
            </p:cNvSpPr>
            <p:nvPr/>
          </p:nvSpPr>
          <p:spPr bwMode="auto">
            <a:xfrm>
              <a:off x="4524" y="553"/>
              <a:ext cx="0" cy="86"/>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Rectangle 42">
              <a:extLst>
                <a:ext uri="{FF2B5EF4-FFF2-40B4-BE49-F238E27FC236}">
                  <a16:creationId xmlns:a16="http://schemas.microsoft.com/office/drawing/2014/main" id="{DA6D7C92-1F84-CC1B-7647-C44BD1435E47}"/>
                </a:ext>
              </a:extLst>
            </p:cNvPr>
            <p:cNvSpPr>
              <a:spLocks noChangeArrowheads="1"/>
            </p:cNvSpPr>
            <p:nvPr/>
          </p:nvSpPr>
          <p:spPr bwMode="auto">
            <a:xfrm>
              <a:off x="3753" y="413"/>
              <a:ext cx="68" cy="3374"/>
            </a:xfrm>
            <a:prstGeom prst="rect">
              <a:avLst/>
            </a:prstGeom>
            <a:solidFill>
              <a:srgbClr val="1A1D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Rectangle 43">
              <a:extLst>
                <a:ext uri="{FF2B5EF4-FFF2-40B4-BE49-F238E27FC236}">
                  <a16:creationId xmlns:a16="http://schemas.microsoft.com/office/drawing/2014/main" id="{22596323-395A-A069-6876-6FDF35E50DCA}"/>
                </a:ext>
              </a:extLst>
            </p:cNvPr>
            <p:cNvSpPr>
              <a:spLocks noChangeArrowheads="1"/>
            </p:cNvSpPr>
            <p:nvPr/>
          </p:nvSpPr>
          <p:spPr bwMode="auto">
            <a:xfrm>
              <a:off x="4651" y="413"/>
              <a:ext cx="69" cy="3374"/>
            </a:xfrm>
            <a:prstGeom prst="rect">
              <a:avLst/>
            </a:prstGeom>
            <a:solidFill>
              <a:srgbClr val="1A1D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0" name="Group 4">
            <a:extLst>
              <a:ext uri="{FF2B5EF4-FFF2-40B4-BE49-F238E27FC236}">
                <a16:creationId xmlns:a16="http://schemas.microsoft.com/office/drawing/2014/main" id="{AA09DCBE-AFD9-415D-5DEE-A220542C4DAC}"/>
              </a:ext>
            </a:extLst>
          </p:cNvPr>
          <p:cNvGrpSpPr>
            <a:grpSpLocks noChangeAspect="1"/>
          </p:cNvGrpSpPr>
          <p:nvPr/>
        </p:nvGrpSpPr>
        <p:grpSpPr bwMode="auto">
          <a:xfrm>
            <a:off x="3479066" y="2105259"/>
            <a:ext cx="1151335" cy="4017169"/>
            <a:chOff x="3753" y="413"/>
            <a:chExt cx="967" cy="3374"/>
          </a:xfrm>
        </p:grpSpPr>
        <p:sp>
          <p:nvSpPr>
            <p:cNvPr id="121" name="Rectangle 5">
              <a:extLst>
                <a:ext uri="{FF2B5EF4-FFF2-40B4-BE49-F238E27FC236}">
                  <a16:creationId xmlns:a16="http://schemas.microsoft.com/office/drawing/2014/main" id="{516695AA-C7DF-0843-7D72-C1750B41024C}"/>
                </a:ext>
              </a:extLst>
            </p:cNvPr>
            <p:cNvSpPr>
              <a:spLocks noChangeArrowheads="1"/>
            </p:cNvSpPr>
            <p:nvPr/>
          </p:nvSpPr>
          <p:spPr bwMode="auto">
            <a:xfrm>
              <a:off x="3792" y="413"/>
              <a:ext cx="894" cy="3374"/>
            </a:xfrm>
            <a:prstGeom prst="rect">
              <a:avLst/>
            </a:prstGeom>
            <a:solidFill>
              <a:srgbClr val="9ECC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Rectangle 6">
              <a:extLst>
                <a:ext uri="{FF2B5EF4-FFF2-40B4-BE49-F238E27FC236}">
                  <a16:creationId xmlns:a16="http://schemas.microsoft.com/office/drawing/2014/main" id="{6215133D-5CA2-5E85-A954-C9018E917162}"/>
                </a:ext>
              </a:extLst>
            </p:cNvPr>
            <p:cNvSpPr>
              <a:spLocks noChangeArrowheads="1"/>
            </p:cNvSpPr>
            <p:nvPr/>
          </p:nvSpPr>
          <p:spPr bwMode="auto">
            <a:xfrm>
              <a:off x="3876" y="2037"/>
              <a:ext cx="143" cy="287"/>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7">
              <a:extLst>
                <a:ext uri="{FF2B5EF4-FFF2-40B4-BE49-F238E27FC236}">
                  <a16:creationId xmlns:a16="http://schemas.microsoft.com/office/drawing/2014/main" id="{16EC71E0-98A6-2174-AED1-1C55D58C5266}"/>
                </a:ext>
              </a:extLst>
            </p:cNvPr>
            <p:cNvSpPr>
              <a:spLocks/>
            </p:cNvSpPr>
            <p:nvPr/>
          </p:nvSpPr>
          <p:spPr bwMode="auto">
            <a:xfrm>
              <a:off x="3900" y="2021"/>
              <a:ext cx="96" cy="308"/>
            </a:xfrm>
            <a:custGeom>
              <a:avLst/>
              <a:gdLst>
                <a:gd name="T0" fmla="*/ 96 w 96"/>
                <a:gd name="T1" fmla="*/ 307 h 308"/>
                <a:gd name="T2" fmla="*/ 96 w 96"/>
                <a:gd name="T3" fmla="*/ 308 h 308"/>
                <a:gd name="T4" fmla="*/ 0 w 96"/>
                <a:gd name="T5" fmla="*/ 308 h 308"/>
                <a:gd name="T6" fmla="*/ 0 w 96"/>
                <a:gd name="T7" fmla="*/ 307 h 308"/>
                <a:gd name="T8" fmla="*/ 0 w 96"/>
                <a:gd name="T9" fmla="*/ 103 h 308"/>
                <a:gd name="T10" fmla="*/ 0 w 96"/>
                <a:gd name="T11" fmla="*/ 0 h 308"/>
                <a:gd name="T12" fmla="*/ 96 w 96"/>
                <a:gd name="T13" fmla="*/ 0 h 308"/>
                <a:gd name="T14" fmla="*/ 96 w 96"/>
                <a:gd name="T15" fmla="*/ 103 h 308"/>
                <a:gd name="T16" fmla="*/ 96 w 96"/>
                <a:gd name="T17" fmla="*/ 307 h 308"/>
                <a:gd name="T18" fmla="*/ 96 w 96"/>
                <a:gd name="T19" fmla="*/ 307 h 308"/>
                <a:gd name="T20" fmla="*/ 96 w 96"/>
                <a:gd name="T21" fmla="*/ 30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308">
                  <a:moveTo>
                    <a:pt x="96" y="307"/>
                  </a:moveTo>
                  <a:lnTo>
                    <a:pt x="96" y="308"/>
                  </a:lnTo>
                  <a:lnTo>
                    <a:pt x="0" y="308"/>
                  </a:lnTo>
                  <a:lnTo>
                    <a:pt x="0" y="307"/>
                  </a:lnTo>
                  <a:lnTo>
                    <a:pt x="0" y="103"/>
                  </a:lnTo>
                  <a:lnTo>
                    <a:pt x="0" y="0"/>
                  </a:lnTo>
                  <a:lnTo>
                    <a:pt x="96" y="0"/>
                  </a:lnTo>
                  <a:lnTo>
                    <a:pt x="96" y="103"/>
                  </a:lnTo>
                  <a:lnTo>
                    <a:pt x="96" y="307"/>
                  </a:lnTo>
                  <a:lnTo>
                    <a:pt x="96" y="307"/>
                  </a:lnTo>
                  <a:lnTo>
                    <a:pt x="96" y="307"/>
                  </a:lnTo>
                  <a:close/>
                </a:path>
              </a:pathLst>
            </a:custGeom>
            <a:noFill/>
            <a:ln w="17463"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Rectangle 8">
              <a:extLst>
                <a:ext uri="{FF2B5EF4-FFF2-40B4-BE49-F238E27FC236}">
                  <a16:creationId xmlns:a16="http://schemas.microsoft.com/office/drawing/2014/main" id="{B8671559-E499-D26C-1A5A-12771F33D17C}"/>
                </a:ext>
              </a:extLst>
            </p:cNvPr>
            <p:cNvSpPr>
              <a:spLocks noChangeArrowheads="1"/>
            </p:cNvSpPr>
            <p:nvPr/>
          </p:nvSpPr>
          <p:spPr bwMode="auto">
            <a:xfrm>
              <a:off x="3921" y="537"/>
              <a:ext cx="622" cy="645"/>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Line 9">
              <a:extLst>
                <a:ext uri="{FF2B5EF4-FFF2-40B4-BE49-F238E27FC236}">
                  <a16:creationId xmlns:a16="http://schemas.microsoft.com/office/drawing/2014/main" id="{1C0B9AF4-1E5D-820B-BFB1-288DB195F560}"/>
                </a:ext>
              </a:extLst>
            </p:cNvPr>
            <p:cNvSpPr>
              <a:spLocks noChangeShapeType="1"/>
            </p:cNvSpPr>
            <p:nvPr/>
          </p:nvSpPr>
          <p:spPr bwMode="auto">
            <a:xfrm>
              <a:off x="3946" y="2212"/>
              <a:ext cx="0" cy="64"/>
            </a:xfrm>
            <a:prstGeom prst="line">
              <a:avLst/>
            </a:prstGeom>
            <a:noFill/>
            <a:ln w="9525"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10">
              <a:extLst>
                <a:ext uri="{FF2B5EF4-FFF2-40B4-BE49-F238E27FC236}">
                  <a16:creationId xmlns:a16="http://schemas.microsoft.com/office/drawing/2014/main" id="{0CC50DEB-2293-57B7-AFCA-48AD54A9F3EB}"/>
                </a:ext>
              </a:extLst>
            </p:cNvPr>
            <p:cNvSpPr>
              <a:spLocks/>
            </p:cNvSpPr>
            <p:nvPr/>
          </p:nvSpPr>
          <p:spPr bwMode="auto">
            <a:xfrm>
              <a:off x="3948" y="557"/>
              <a:ext cx="582" cy="38"/>
            </a:xfrm>
            <a:custGeom>
              <a:avLst/>
              <a:gdLst>
                <a:gd name="T0" fmla="*/ 0 w 582"/>
                <a:gd name="T1" fmla="*/ 38 h 38"/>
                <a:gd name="T2" fmla="*/ 0 w 582"/>
                <a:gd name="T3" fmla="*/ 0 h 38"/>
                <a:gd name="T4" fmla="*/ 582 w 582"/>
                <a:gd name="T5" fmla="*/ 0 h 38"/>
              </a:gdLst>
              <a:ahLst/>
              <a:cxnLst>
                <a:cxn ang="0">
                  <a:pos x="T0" y="T1"/>
                </a:cxn>
                <a:cxn ang="0">
                  <a:pos x="T2" y="T3"/>
                </a:cxn>
                <a:cxn ang="0">
                  <a:pos x="T4" y="T5"/>
                </a:cxn>
              </a:cxnLst>
              <a:rect l="0" t="0" r="r" b="b"/>
              <a:pathLst>
                <a:path w="582" h="38">
                  <a:moveTo>
                    <a:pt x="0" y="38"/>
                  </a:moveTo>
                  <a:lnTo>
                    <a:pt x="0" y="0"/>
                  </a:lnTo>
                  <a:lnTo>
                    <a:pt x="582" y="0"/>
                  </a:lnTo>
                </a:path>
              </a:pathLst>
            </a:custGeom>
            <a:noFill/>
            <a:ln w="31750"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Line 11">
              <a:extLst>
                <a:ext uri="{FF2B5EF4-FFF2-40B4-BE49-F238E27FC236}">
                  <a16:creationId xmlns:a16="http://schemas.microsoft.com/office/drawing/2014/main" id="{B258B38B-15AE-D3D9-97A9-DD186D0A41A3}"/>
                </a:ext>
              </a:extLst>
            </p:cNvPr>
            <p:cNvSpPr>
              <a:spLocks noChangeShapeType="1"/>
            </p:cNvSpPr>
            <p:nvPr/>
          </p:nvSpPr>
          <p:spPr bwMode="auto">
            <a:xfrm>
              <a:off x="3948" y="573"/>
              <a:ext cx="0" cy="585"/>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12">
              <a:extLst>
                <a:ext uri="{FF2B5EF4-FFF2-40B4-BE49-F238E27FC236}">
                  <a16:creationId xmlns:a16="http://schemas.microsoft.com/office/drawing/2014/main" id="{847D2CA7-C974-8371-2227-D707168AC850}"/>
                </a:ext>
              </a:extLst>
            </p:cNvPr>
            <p:cNvSpPr>
              <a:spLocks/>
            </p:cNvSpPr>
            <p:nvPr/>
          </p:nvSpPr>
          <p:spPr bwMode="auto">
            <a:xfrm>
              <a:off x="3877" y="1995"/>
              <a:ext cx="142" cy="335"/>
            </a:xfrm>
            <a:custGeom>
              <a:avLst/>
              <a:gdLst>
                <a:gd name="T0" fmla="*/ 24 w 142"/>
                <a:gd name="T1" fmla="*/ 335 h 335"/>
                <a:gd name="T2" fmla="*/ 0 w 142"/>
                <a:gd name="T3" fmla="*/ 335 h 335"/>
                <a:gd name="T4" fmla="*/ 0 w 142"/>
                <a:gd name="T5" fmla="*/ 0 h 335"/>
                <a:gd name="T6" fmla="*/ 142 w 142"/>
                <a:gd name="T7" fmla="*/ 0 h 335"/>
                <a:gd name="T8" fmla="*/ 142 w 142"/>
                <a:gd name="T9" fmla="*/ 335 h 335"/>
                <a:gd name="T10" fmla="*/ 118 w 142"/>
                <a:gd name="T11" fmla="*/ 335 h 335"/>
                <a:gd name="T12" fmla="*/ 24 w 142"/>
                <a:gd name="T13" fmla="*/ 335 h 335"/>
                <a:gd name="T14" fmla="*/ 24 w 142"/>
                <a:gd name="T15" fmla="*/ 335 h 335"/>
                <a:gd name="T16" fmla="*/ 24 w 142"/>
                <a:gd name="T17"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335">
                  <a:moveTo>
                    <a:pt x="24" y="335"/>
                  </a:moveTo>
                  <a:lnTo>
                    <a:pt x="0" y="335"/>
                  </a:lnTo>
                  <a:lnTo>
                    <a:pt x="0" y="0"/>
                  </a:lnTo>
                  <a:lnTo>
                    <a:pt x="142" y="0"/>
                  </a:lnTo>
                  <a:lnTo>
                    <a:pt x="142" y="335"/>
                  </a:lnTo>
                  <a:lnTo>
                    <a:pt x="118" y="335"/>
                  </a:lnTo>
                  <a:lnTo>
                    <a:pt x="24" y="335"/>
                  </a:lnTo>
                  <a:lnTo>
                    <a:pt x="24" y="335"/>
                  </a:lnTo>
                  <a:lnTo>
                    <a:pt x="24" y="335"/>
                  </a:lnTo>
                  <a:close/>
                </a:path>
              </a:pathLst>
            </a:custGeom>
            <a:noFill/>
            <a:ln w="22225"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13">
              <a:extLst>
                <a:ext uri="{FF2B5EF4-FFF2-40B4-BE49-F238E27FC236}">
                  <a16:creationId xmlns:a16="http://schemas.microsoft.com/office/drawing/2014/main" id="{D10DBD12-966B-9B4C-DC54-9FE8B090840D}"/>
                </a:ext>
              </a:extLst>
            </p:cNvPr>
            <p:cNvSpPr>
              <a:spLocks/>
            </p:cNvSpPr>
            <p:nvPr/>
          </p:nvSpPr>
          <p:spPr bwMode="auto">
            <a:xfrm>
              <a:off x="3928" y="537"/>
              <a:ext cx="595" cy="645"/>
            </a:xfrm>
            <a:custGeom>
              <a:avLst/>
              <a:gdLst>
                <a:gd name="T0" fmla="*/ 595 w 595"/>
                <a:gd name="T1" fmla="*/ 645 h 645"/>
                <a:gd name="T2" fmla="*/ 0 w 595"/>
                <a:gd name="T3" fmla="*/ 645 h 645"/>
                <a:gd name="T4" fmla="*/ 0 w 595"/>
                <a:gd name="T5" fmla="*/ 0 h 645"/>
                <a:gd name="T6" fmla="*/ 595 w 595"/>
                <a:gd name="T7" fmla="*/ 0 h 645"/>
              </a:gdLst>
              <a:ahLst/>
              <a:cxnLst>
                <a:cxn ang="0">
                  <a:pos x="T0" y="T1"/>
                </a:cxn>
                <a:cxn ang="0">
                  <a:pos x="T2" y="T3"/>
                </a:cxn>
                <a:cxn ang="0">
                  <a:pos x="T4" y="T5"/>
                </a:cxn>
                <a:cxn ang="0">
                  <a:pos x="T6" y="T7"/>
                </a:cxn>
              </a:cxnLst>
              <a:rect l="0" t="0" r="r" b="b"/>
              <a:pathLst>
                <a:path w="595" h="645">
                  <a:moveTo>
                    <a:pt x="595" y="645"/>
                  </a:moveTo>
                  <a:lnTo>
                    <a:pt x="0" y="645"/>
                  </a:lnTo>
                  <a:lnTo>
                    <a:pt x="0" y="0"/>
                  </a:lnTo>
                  <a:lnTo>
                    <a:pt x="595" y="0"/>
                  </a:lnTo>
                </a:path>
              </a:pathLst>
            </a:custGeom>
            <a:noFill/>
            <a:ln w="31750"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Line 14">
              <a:extLst>
                <a:ext uri="{FF2B5EF4-FFF2-40B4-BE49-F238E27FC236}">
                  <a16:creationId xmlns:a16="http://schemas.microsoft.com/office/drawing/2014/main" id="{89C22595-653D-0B00-44E9-3E113AE7B4CF}"/>
                </a:ext>
              </a:extLst>
            </p:cNvPr>
            <p:cNvSpPr>
              <a:spLocks noChangeShapeType="1"/>
            </p:cNvSpPr>
            <p:nvPr/>
          </p:nvSpPr>
          <p:spPr bwMode="auto">
            <a:xfrm>
              <a:off x="3943" y="617"/>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Line 15">
              <a:extLst>
                <a:ext uri="{FF2B5EF4-FFF2-40B4-BE49-F238E27FC236}">
                  <a16:creationId xmlns:a16="http://schemas.microsoft.com/office/drawing/2014/main" id="{F49D9AB9-F65A-B9FF-E113-D2DC8998569D}"/>
                </a:ext>
              </a:extLst>
            </p:cNvPr>
            <p:cNvSpPr>
              <a:spLocks noChangeShapeType="1"/>
            </p:cNvSpPr>
            <p:nvPr/>
          </p:nvSpPr>
          <p:spPr bwMode="auto">
            <a:xfrm>
              <a:off x="3943" y="684"/>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Line 16">
              <a:extLst>
                <a:ext uri="{FF2B5EF4-FFF2-40B4-BE49-F238E27FC236}">
                  <a16:creationId xmlns:a16="http://schemas.microsoft.com/office/drawing/2014/main" id="{8C6F4B2C-47CA-FA4E-B23E-9AB6BE57FA81}"/>
                </a:ext>
              </a:extLst>
            </p:cNvPr>
            <p:cNvSpPr>
              <a:spLocks noChangeShapeType="1"/>
            </p:cNvSpPr>
            <p:nvPr/>
          </p:nvSpPr>
          <p:spPr bwMode="auto">
            <a:xfrm>
              <a:off x="3943" y="751"/>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Line 17">
              <a:extLst>
                <a:ext uri="{FF2B5EF4-FFF2-40B4-BE49-F238E27FC236}">
                  <a16:creationId xmlns:a16="http://schemas.microsoft.com/office/drawing/2014/main" id="{55E8876D-D832-041C-830B-F76F880C5917}"/>
                </a:ext>
              </a:extLst>
            </p:cNvPr>
            <p:cNvSpPr>
              <a:spLocks noChangeShapeType="1"/>
            </p:cNvSpPr>
            <p:nvPr/>
          </p:nvSpPr>
          <p:spPr bwMode="auto">
            <a:xfrm>
              <a:off x="3943" y="819"/>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Line 18">
              <a:extLst>
                <a:ext uri="{FF2B5EF4-FFF2-40B4-BE49-F238E27FC236}">
                  <a16:creationId xmlns:a16="http://schemas.microsoft.com/office/drawing/2014/main" id="{E6022E5C-9B04-06B6-8559-A70D1A7DA2B4}"/>
                </a:ext>
              </a:extLst>
            </p:cNvPr>
            <p:cNvSpPr>
              <a:spLocks noChangeShapeType="1"/>
            </p:cNvSpPr>
            <p:nvPr/>
          </p:nvSpPr>
          <p:spPr bwMode="auto">
            <a:xfrm>
              <a:off x="3943" y="886"/>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Line 19">
              <a:extLst>
                <a:ext uri="{FF2B5EF4-FFF2-40B4-BE49-F238E27FC236}">
                  <a16:creationId xmlns:a16="http://schemas.microsoft.com/office/drawing/2014/main" id="{1333216F-60E7-34B3-1B3F-165205696BDB}"/>
                </a:ext>
              </a:extLst>
            </p:cNvPr>
            <p:cNvSpPr>
              <a:spLocks noChangeShapeType="1"/>
            </p:cNvSpPr>
            <p:nvPr/>
          </p:nvSpPr>
          <p:spPr bwMode="auto">
            <a:xfrm>
              <a:off x="3943" y="957"/>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Line 20">
              <a:extLst>
                <a:ext uri="{FF2B5EF4-FFF2-40B4-BE49-F238E27FC236}">
                  <a16:creationId xmlns:a16="http://schemas.microsoft.com/office/drawing/2014/main" id="{CB66AE71-4FD7-DEBA-1697-E511D025B4CA}"/>
                </a:ext>
              </a:extLst>
            </p:cNvPr>
            <p:cNvSpPr>
              <a:spLocks noChangeShapeType="1"/>
            </p:cNvSpPr>
            <p:nvPr/>
          </p:nvSpPr>
          <p:spPr bwMode="auto">
            <a:xfrm>
              <a:off x="3943" y="1024"/>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Line 21">
              <a:extLst>
                <a:ext uri="{FF2B5EF4-FFF2-40B4-BE49-F238E27FC236}">
                  <a16:creationId xmlns:a16="http://schemas.microsoft.com/office/drawing/2014/main" id="{4E6EA110-B6BB-8788-9042-D91F60DA453D}"/>
                </a:ext>
              </a:extLst>
            </p:cNvPr>
            <p:cNvSpPr>
              <a:spLocks noChangeShapeType="1"/>
            </p:cNvSpPr>
            <p:nvPr/>
          </p:nvSpPr>
          <p:spPr bwMode="auto">
            <a:xfrm>
              <a:off x="3943" y="1092"/>
              <a:ext cx="583"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22">
              <a:extLst>
                <a:ext uri="{FF2B5EF4-FFF2-40B4-BE49-F238E27FC236}">
                  <a16:creationId xmlns:a16="http://schemas.microsoft.com/office/drawing/2014/main" id="{C5F67CC2-15AB-B16E-0773-B0D8766A67A4}"/>
                </a:ext>
              </a:extLst>
            </p:cNvPr>
            <p:cNvSpPr>
              <a:spLocks/>
            </p:cNvSpPr>
            <p:nvPr/>
          </p:nvSpPr>
          <p:spPr bwMode="auto">
            <a:xfrm>
              <a:off x="4262" y="537"/>
              <a:ext cx="281" cy="645"/>
            </a:xfrm>
            <a:custGeom>
              <a:avLst/>
              <a:gdLst>
                <a:gd name="T0" fmla="*/ 0 w 281"/>
                <a:gd name="T1" fmla="*/ 645 h 645"/>
                <a:gd name="T2" fmla="*/ 281 w 281"/>
                <a:gd name="T3" fmla="*/ 645 h 645"/>
                <a:gd name="T4" fmla="*/ 281 w 281"/>
                <a:gd name="T5" fmla="*/ 0 h 645"/>
                <a:gd name="T6" fmla="*/ 0 w 281"/>
                <a:gd name="T7" fmla="*/ 0 h 645"/>
              </a:gdLst>
              <a:ahLst/>
              <a:cxnLst>
                <a:cxn ang="0">
                  <a:pos x="T0" y="T1"/>
                </a:cxn>
                <a:cxn ang="0">
                  <a:pos x="T2" y="T3"/>
                </a:cxn>
                <a:cxn ang="0">
                  <a:pos x="T4" y="T5"/>
                </a:cxn>
                <a:cxn ang="0">
                  <a:pos x="T6" y="T7"/>
                </a:cxn>
              </a:cxnLst>
              <a:rect l="0" t="0" r="r" b="b"/>
              <a:pathLst>
                <a:path w="281" h="645">
                  <a:moveTo>
                    <a:pt x="0" y="645"/>
                  </a:moveTo>
                  <a:lnTo>
                    <a:pt x="281" y="645"/>
                  </a:lnTo>
                  <a:lnTo>
                    <a:pt x="281" y="0"/>
                  </a:lnTo>
                  <a:lnTo>
                    <a:pt x="0" y="0"/>
                  </a:lnTo>
                </a:path>
              </a:pathLst>
            </a:custGeom>
            <a:noFill/>
            <a:ln w="31750"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Line 23">
              <a:extLst>
                <a:ext uri="{FF2B5EF4-FFF2-40B4-BE49-F238E27FC236}">
                  <a16:creationId xmlns:a16="http://schemas.microsoft.com/office/drawing/2014/main" id="{9C903797-3DE0-890E-9C36-3B59C6024326}"/>
                </a:ext>
              </a:extLst>
            </p:cNvPr>
            <p:cNvSpPr>
              <a:spLocks noChangeShapeType="1"/>
            </p:cNvSpPr>
            <p:nvPr/>
          </p:nvSpPr>
          <p:spPr bwMode="auto">
            <a:xfrm>
              <a:off x="4524" y="622"/>
              <a:ext cx="0" cy="534"/>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Line 24">
              <a:extLst>
                <a:ext uri="{FF2B5EF4-FFF2-40B4-BE49-F238E27FC236}">
                  <a16:creationId xmlns:a16="http://schemas.microsoft.com/office/drawing/2014/main" id="{1363E54A-DC25-EF63-3C1D-24FC56DBD3E0}"/>
                </a:ext>
              </a:extLst>
            </p:cNvPr>
            <p:cNvSpPr>
              <a:spLocks noChangeShapeType="1"/>
            </p:cNvSpPr>
            <p:nvPr/>
          </p:nvSpPr>
          <p:spPr bwMode="auto">
            <a:xfrm flipH="1">
              <a:off x="3943" y="1151"/>
              <a:ext cx="587" cy="0"/>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Line 25">
              <a:extLst>
                <a:ext uri="{FF2B5EF4-FFF2-40B4-BE49-F238E27FC236}">
                  <a16:creationId xmlns:a16="http://schemas.microsoft.com/office/drawing/2014/main" id="{6CF7AF56-16A2-4F70-1734-914840D8A3AB}"/>
                </a:ext>
              </a:extLst>
            </p:cNvPr>
            <p:cNvSpPr>
              <a:spLocks noChangeShapeType="1"/>
            </p:cNvSpPr>
            <p:nvPr/>
          </p:nvSpPr>
          <p:spPr bwMode="auto">
            <a:xfrm>
              <a:off x="4524" y="553"/>
              <a:ext cx="0" cy="86"/>
            </a:xfrm>
            <a:prstGeom prst="line">
              <a:avLst/>
            </a:prstGeom>
            <a:noFill/>
            <a:ln w="31750" cap="flat">
              <a:solidFill>
                <a:srgbClr val="01010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Rectangle 42">
              <a:extLst>
                <a:ext uri="{FF2B5EF4-FFF2-40B4-BE49-F238E27FC236}">
                  <a16:creationId xmlns:a16="http://schemas.microsoft.com/office/drawing/2014/main" id="{30B90F7B-CD50-F74E-066D-259579DF027B}"/>
                </a:ext>
              </a:extLst>
            </p:cNvPr>
            <p:cNvSpPr>
              <a:spLocks noChangeArrowheads="1"/>
            </p:cNvSpPr>
            <p:nvPr/>
          </p:nvSpPr>
          <p:spPr bwMode="auto">
            <a:xfrm>
              <a:off x="3753" y="413"/>
              <a:ext cx="68" cy="3374"/>
            </a:xfrm>
            <a:prstGeom prst="rect">
              <a:avLst/>
            </a:prstGeom>
            <a:solidFill>
              <a:srgbClr val="1A1D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Rectangle 43">
              <a:extLst>
                <a:ext uri="{FF2B5EF4-FFF2-40B4-BE49-F238E27FC236}">
                  <a16:creationId xmlns:a16="http://schemas.microsoft.com/office/drawing/2014/main" id="{2B498003-D8F4-A09A-FDF2-32D020A0FB10}"/>
                </a:ext>
              </a:extLst>
            </p:cNvPr>
            <p:cNvSpPr>
              <a:spLocks noChangeArrowheads="1"/>
            </p:cNvSpPr>
            <p:nvPr/>
          </p:nvSpPr>
          <p:spPr bwMode="auto">
            <a:xfrm>
              <a:off x="4651" y="413"/>
              <a:ext cx="69" cy="3374"/>
            </a:xfrm>
            <a:prstGeom prst="rect">
              <a:avLst/>
            </a:prstGeom>
            <a:solidFill>
              <a:srgbClr val="1A1D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44" name="Picture 143">
            <a:extLst>
              <a:ext uri="{FF2B5EF4-FFF2-40B4-BE49-F238E27FC236}">
                <a16:creationId xmlns:a16="http://schemas.microsoft.com/office/drawing/2014/main" id="{F05F6C5B-1FAF-AF1E-E3BD-1C764D0DBFA8}"/>
              </a:ext>
            </a:extLst>
          </p:cNvPr>
          <p:cNvPicPr>
            <a:picLocks noChangeAspect="1"/>
          </p:cNvPicPr>
          <p:nvPr/>
        </p:nvPicPr>
        <p:blipFill>
          <a:blip r:embed="rId4"/>
          <a:stretch>
            <a:fillRect/>
          </a:stretch>
        </p:blipFill>
        <p:spPr>
          <a:xfrm>
            <a:off x="3566758" y="2992275"/>
            <a:ext cx="884627" cy="851480"/>
          </a:xfrm>
          <a:prstGeom prst="rect">
            <a:avLst/>
          </a:prstGeom>
        </p:spPr>
      </p:pic>
      <p:pic>
        <p:nvPicPr>
          <p:cNvPr id="145" name="Picture 144">
            <a:extLst>
              <a:ext uri="{FF2B5EF4-FFF2-40B4-BE49-F238E27FC236}">
                <a16:creationId xmlns:a16="http://schemas.microsoft.com/office/drawing/2014/main" id="{11E514C2-FB05-3F38-8287-7A955141C5FB}"/>
              </a:ext>
            </a:extLst>
          </p:cNvPr>
          <p:cNvPicPr>
            <a:picLocks noChangeAspect="1"/>
          </p:cNvPicPr>
          <p:nvPr/>
        </p:nvPicPr>
        <p:blipFill>
          <a:blip r:embed="rId5"/>
          <a:stretch>
            <a:fillRect/>
          </a:stretch>
        </p:blipFill>
        <p:spPr>
          <a:xfrm rot="21191931">
            <a:off x="4659493" y="4224417"/>
            <a:ext cx="900448" cy="856215"/>
          </a:xfrm>
          <a:prstGeom prst="rect">
            <a:avLst/>
          </a:prstGeom>
        </p:spPr>
      </p:pic>
      <p:pic>
        <p:nvPicPr>
          <p:cNvPr id="146" name="Picture 145">
            <a:extLst>
              <a:ext uri="{FF2B5EF4-FFF2-40B4-BE49-F238E27FC236}">
                <a16:creationId xmlns:a16="http://schemas.microsoft.com/office/drawing/2014/main" id="{D77D2FCF-2166-F30A-4E96-AA368E0E9163}"/>
              </a:ext>
            </a:extLst>
          </p:cNvPr>
          <p:cNvPicPr>
            <a:picLocks noChangeAspect="1"/>
          </p:cNvPicPr>
          <p:nvPr/>
        </p:nvPicPr>
        <p:blipFill>
          <a:blip r:embed="rId4"/>
          <a:stretch>
            <a:fillRect/>
          </a:stretch>
        </p:blipFill>
        <p:spPr>
          <a:xfrm rot="351372">
            <a:off x="8081043" y="2978943"/>
            <a:ext cx="884627" cy="851480"/>
          </a:xfrm>
          <a:prstGeom prst="rect">
            <a:avLst/>
          </a:prstGeom>
        </p:spPr>
      </p:pic>
      <p:pic>
        <p:nvPicPr>
          <p:cNvPr id="147" name="Picture 146">
            <a:extLst>
              <a:ext uri="{FF2B5EF4-FFF2-40B4-BE49-F238E27FC236}">
                <a16:creationId xmlns:a16="http://schemas.microsoft.com/office/drawing/2014/main" id="{CAF3E1DB-73B8-76BF-9AEE-6F85A325B1E8}"/>
              </a:ext>
            </a:extLst>
          </p:cNvPr>
          <p:cNvPicPr>
            <a:picLocks noChangeAspect="1"/>
          </p:cNvPicPr>
          <p:nvPr/>
        </p:nvPicPr>
        <p:blipFill>
          <a:blip r:embed="rId5"/>
          <a:stretch>
            <a:fillRect/>
          </a:stretch>
        </p:blipFill>
        <p:spPr>
          <a:xfrm rot="1460512">
            <a:off x="5869914" y="3016054"/>
            <a:ext cx="900448" cy="856215"/>
          </a:xfrm>
          <a:prstGeom prst="rect">
            <a:avLst/>
          </a:prstGeom>
        </p:spPr>
      </p:pic>
      <p:grpSp>
        <p:nvGrpSpPr>
          <p:cNvPr id="148" name="Group 147">
            <a:extLst>
              <a:ext uri="{FF2B5EF4-FFF2-40B4-BE49-F238E27FC236}">
                <a16:creationId xmlns:a16="http://schemas.microsoft.com/office/drawing/2014/main" id="{A669CFE5-77CD-1E71-F685-55EF9B33DFC4}"/>
              </a:ext>
            </a:extLst>
          </p:cNvPr>
          <p:cNvGrpSpPr/>
          <p:nvPr/>
        </p:nvGrpSpPr>
        <p:grpSpPr>
          <a:xfrm>
            <a:off x="3451543" y="422567"/>
            <a:ext cx="5708563" cy="584775"/>
            <a:chOff x="-8191607" y="1552386"/>
            <a:chExt cx="7385652" cy="825292"/>
          </a:xfrm>
        </p:grpSpPr>
        <p:sp>
          <p:nvSpPr>
            <p:cNvPr id="149" name="Freeform 2">
              <a:extLst>
                <a:ext uri="{FF2B5EF4-FFF2-40B4-BE49-F238E27FC236}">
                  <a16:creationId xmlns:a16="http://schemas.microsoft.com/office/drawing/2014/main" id="{2CFBC35C-0467-14BC-D171-D976375119EE}"/>
                </a:ext>
              </a:extLst>
            </p:cNvPr>
            <p:cNvSpPr>
              <a:spLocks/>
            </p:cNvSpPr>
            <p:nvPr/>
          </p:nvSpPr>
          <p:spPr bwMode="auto">
            <a:xfrm>
              <a:off x="-8191607" y="1552386"/>
              <a:ext cx="7104031" cy="807964"/>
            </a:xfrm>
            <a:custGeom>
              <a:avLst/>
              <a:gdLst>
                <a:gd name="T0" fmla="+- 0 7791 4449"/>
                <a:gd name="T1" fmla="*/ T0 w 3341"/>
                <a:gd name="T2" fmla="+- 0 -588 -588"/>
                <a:gd name="T3" fmla="*/ -588 h 351"/>
                <a:gd name="T4" fmla="+- 0 4493 4449"/>
                <a:gd name="T5" fmla="*/ T4 w 3341"/>
                <a:gd name="T6" fmla="+- 0 -588 -588"/>
                <a:gd name="T7" fmla="*/ -588 h 351"/>
                <a:gd name="T8" fmla="+- 0 4449 4449"/>
                <a:gd name="T9" fmla="*/ T8 w 3341"/>
                <a:gd name="T10" fmla="+- 0 -237 -588"/>
                <a:gd name="T11" fmla="*/ -237 h 351"/>
                <a:gd name="T12" fmla="+- 0 7747 4449"/>
                <a:gd name="T13" fmla="*/ T12 w 3341"/>
                <a:gd name="T14" fmla="+- 0 -237 -588"/>
                <a:gd name="T15" fmla="*/ -237 h 351"/>
                <a:gd name="T16" fmla="+- 0 7791 4449"/>
                <a:gd name="T17" fmla="*/ T16 w 3341"/>
                <a:gd name="T18" fmla="+- 0 -588 -588"/>
                <a:gd name="T19" fmla="*/ -588 h 351"/>
              </a:gdLst>
              <a:ahLst/>
              <a:cxnLst>
                <a:cxn ang="0">
                  <a:pos x="T1" y="T3"/>
                </a:cxn>
                <a:cxn ang="0">
                  <a:pos x="T5" y="T7"/>
                </a:cxn>
                <a:cxn ang="0">
                  <a:pos x="T9" y="T11"/>
                </a:cxn>
                <a:cxn ang="0">
                  <a:pos x="T13" y="T15"/>
                </a:cxn>
                <a:cxn ang="0">
                  <a:pos x="T17" y="T19"/>
                </a:cxn>
              </a:cxnLst>
              <a:rect l="0" t="0" r="r" b="b"/>
              <a:pathLst>
                <a:path w="3341" h="351">
                  <a:moveTo>
                    <a:pt x="3342" y="0"/>
                  </a:moveTo>
                  <a:lnTo>
                    <a:pt x="44" y="0"/>
                  </a:lnTo>
                  <a:lnTo>
                    <a:pt x="0" y="351"/>
                  </a:lnTo>
                  <a:lnTo>
                    <a:pt x="3298" y="351"/>
                  </a:lnTo>
                  <a:lnTo>
                    <a:pt x="3342" y="0"/>
                  </a:lnTo>
                </a:path>
              </a:pathLst>
            </a:custGeom>
            <a:solidFill>
              <a:schemeClr val="tx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5797BCC9-001F-B34B-7424-BEDED507DB93}"/>
                </a:ext>
              </a:extLst>
            </p:cNvPr>
            <p:cNvSpPr txBox="1"/>
            <p:nvPr/>
          </p:nvSpPr>
          <p:spPr>
            <a:xfrm>
              <a:off x="-7909986" y="1552386"/>
              <a:ext cx="7104031" cy="82529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Futura PT Bold Italic" panose="020B0902020204090203" pitchFamily="34" charset="0"/>
                </a:rPr>
                <a:t>NAE in</a:t>
              </a:r>
              <a:r>
                <a:rPr kumimoji="0" lang="en-US" sz="3200" b="0" i="0" u="none" strike="noStrike" kern="1200" cap="none" spc="0" normalizeH="0" baseline="0" noProof="0" dirty="0">
                  <a:ln>
                    <a:noFill/>
                  </a:ln>
                  <a:solidFill>
                    <a:srgbClr val="FFFF00"/>
                  </a:solidFill>
                  <a:effectLst/>
                  <a:uLnTx/>
                  <a:uFillTx/>
                  <a:latin typeface="Futura PT Bold Italic" panose="020B0902020204090203" pitchFamily="34" charset="0"/>
                  <a:ea typeface="+mn-ea"/>
                  <a:cs typeface="+mn-cs"/>
                </a:rPr>
                <a:t> Secondary Schools</a:t>
              </a:r>
            </a:p>
          </p:txBody>
        </p:sp>
      </p:grpSp>
      <p:pic>
        <p:nvPicPr>
          <p:cNvPr id="151" name="Picture 150">
            <a:extLst>
              <a:ext uri="{FF2B5EF4-FFF2-40B4-BE49-F238E27FC236}">
                <a16:creationId xmlns:a16="http://schemas.microsoft.com/office/drawing/2014/main" id="{364B544F-3BEC-05D0-A4A9-9FF2D2CCD92E}"/>
              </a:ext>
            </a:extLst>
          </p:cNvPr>
          <p:cNvPicPr>
            <a:picLocks noChangeAspect="1"/>
          </p:cNvPicPr>
          <p:nvPr/>
        </p:nvPicPr>
        <p:blipFill>
          <a:blip r:embed="rId6"/>
          <a:stretch>
            <a:fillRect/>
          </a:stretch>
        </p:blipFill>
        <p:spPr>
          <a:xfrm>
            <a:off x="5638540" y="4066547"/>
            <a:ext cx="3236896" cy="2435096"/>
          </a:xfrm>
          <a:prstGeom prst="rect">
            <a:avLst/>
          </a:prstGeom>
        </p:spPr>
      </p:pic>
      <p:pic>
        <p:nvPicPr>
          <p:cNvPr id="160" name="Picture 159">
            <a:extLst>
              <a:ext uri="{FF2B5EF4-FFF2-40B4-BE49-F238E27FC236}">
                <a16:creationId xmlns:a16="http://schemas.microsoft.com/office/drawing/2014/main" id="{668C04BC-2244-947C-816A-9DBE4E08BDD1}"/>
              </a:ext>
            </a:extLst>
          </p:cNvPr>
          <p:cNvPicPr>
            <a:picLocks noChangeAspect="1"/>
          </p:cNvPicPr>
          <p:nvPr/>
        </p:nvPicPr>
        <p:blipFill>
          <a:blip r:embed="rId7"/>
          <a:stretch>
            <a:fillRect/>
          </a:stretch>
        </p:blipFill>
        <p:spPr>
          <a:xfrm rot="884054">
            <a:off x="2058642" y="1130201"/>
            <a:ext cx="1343017" cy="1779338"/>
          </a:xfrm>
          <a:prstGeom prst="rect">
            <a:avLst/>
          </a:prstGeom>
        </p:spPr>
      </p:pic>
      <p:pic>
        <p:nvPicPr>
          <p:cNvPr id="162" name="Picture 161">
            <a:extLst>
              <a:ext uri="{FF2B5EF4-FFF2-40B4-BE49-F238E27FC236}">
                <a16:creationId xmlns:a16="http://schemas.microsoft.com/office/drawing/2014/main" id="{A1101461-D95F-D25D-7A1C-7A692C8B17A8}"/>
              </a:ext>
            </a:extLst>
          </p:cNvPr>
          <p:cNvPicPr>
            <a:picLocks noChangeAspect="1"/>
          </p:cNvPicPr>
          <p:nvPr/>
        </p:nvPicPr>
        <p:blipFill>
          <a:blip r:embed="rId8"/>
          <a:stretch>
            <a:fillRect/>
          </a:stretch>
        </p:blipFill>
        <p:spPr>
          <a:xfrm rot="21094785">
            <a:off x="290692" y="218334"/>
            <a:ext cx="1451155" cy="1872343"/>
          </a:xfrm>
          <a:prstGeom prst="rect">
            <a:avLst/>
          </a:prstGeom>
        </p:spPr>
      </p:pic>
      <p:pic>
        <p:nvPicPr>
          <p:cNvPr id="164" name="Picture 163">
            <a:extLst>
              <a:ext uri="{FF2B5EF4-FFF2-40B4-BE49-F238E27FC236}">
                <a16:creationId xmlns:a16="http://schemas.microsoft.com/office/drawing/2014/main" id="{323E02B7-5F8B-A6BD-2F5D-09C06D20BB42}"/>
              </a:ext>
            </a:extLst>
          </p:cNvPr>
          <p:cNvPicPr>
            <a:picLocks noChangeAspect="1"/>
          </p:cNvPicPr>
          <p:nvPr/>
        </p:nvPicPr>
        <p:blipFill>
          <a:blip r:embed="rId9"/>
          <a:stretch>
            <a:fillRect/>
          </a:stretch>
        </p:blipFill>
        <p:spPr>
          <a:xfrm rot="21325409">
            <a:off x="142565" y="2405666"/>
            <a:ext cx="1407488" cy="1813714"/>
          </a:xfrm>
          <a:prstGeom prst="rect">
            <a:avLst/>
          </a:prstGeom>
        </p:spPr>
      </p:pic>
      <p:pic>
        <p:nvPicPr>
          <p:cNvPr id="2" name="Picture 1" descr="A white text on a black background&#10;&#10;Description automatically generated">
            <a:extLst>
              <a:ext uri="{FF2B5EF4-FFF2-40B4-BE49-F238E27FC236}">
                <a16:creationId xmlns:a16="http://schemas.microsoft.com/office/drawing/2014/main" id="{919A163A-FEC8-06E2-02BB-1FF694785DEF}"/>
              </a:ext>
            </a:extLst>
          </p:cNvPr>
          <p:cNvPicPr>
            <a:picLocks noChangeAspect="1"/>
          </p:cNvPicPr>
          <p:nvPr/>
        </p:nvPicPr>
        <p:blipFill>
          <a:blip r:embed="rId10"/>
          <a:stretch>
            <a:fillRect/>
          </a:stretch>
        </p:blipFill>
        <p:spPr>
          <a:xfrm>
            <a:off x="7082736" y="6369810"/>
            <a:ext cx="1919598" cy="343098"/>
          </a:xfrm>
          <a:prstGeom prst="rect">
            <a:avLst/>
          </a:prstGeom>
        </p:spPr>
      </p:pic>
      <p:pic>
        <p:nvPicPr>
          <p:cNvPr id="3" name="Picture 2">
            <a:extLst>
              <a:ext uri="{FF2B5EF4-FFF2-40B4-BE49-F238E27FC236}">
                <a16:creationId xmlns:a16="http://schemas.microsoft.com/office/drawing/2014/main" id="{2F269144-E6D6-2951-D74A-11A9C53B6C7D}"/>
              </a:ext>
            </a:extLst>
          </p:cNvPr>
          <p:cNvPicPr>
            <a:picLocks noChangeAspect="1"/>
          </p:cNvPicPr>
          <p:nvPr/>
        </p:nvPicPr>
        <p:blipFill>
          <a:blip r:embed="rId11"/>
          <a:stretch>
            <a:fillRect/>
          </a:stretch>
        </p:blipFill>
        <p:spPr>
          <a:xfrm rot="858241">
            <a:off x="1676202" y="3751926"/>
            <a:ext cx="1436800" cy="1816919"/>
          </a:xfrm>
          <a:prstGeom prst="rect">
            <a:avLst/>
          </a:prstGeom>
        </p:spPr>
      </p:pic>
      <p:pic>
        <p:nvPicPr>
          <p:cNvPr id="12" name="Picture 11" descr="A poster of a school&#10;&#10;Description automatically generated">
            <a:extLst>
              <a:ext uri="{FF2B5EF4-FFF2-40B4-BE49-F238E27FC236}">
                <a16:creationId xmlns:a16="http://schemas.microsoft.com/office/drawing/2014/main" id="{C89F6214-A079-065E-18F7-9F2C42992E81}"/>
              </a:ext>
            </a:extLst>
          </p:cNvPr>
          <p:cNvPicPr>
            <a:picLocks noChangeAspect="1"/>
          </p:cNvPicPr>
          <p:nvPr/>
        </p:nvPicPr>
        <p:blipFill>
          <a:blip r:embed="rId12"/>
          <a:stretch>
            <a:fillRect/>
          </a:stretch>
        </p:blipFill>
        <p:spPr>
          <a:xfrm>
            <a:off x="0" y="0"/>
            <a:ext cx="9144000" cy="6858000"/>
          </a:xfrm>
          <a:prstGeom prst="rect">
            <a:avLst/>
          </a:prstGeom>
        </p:spPr>
      </p:pic>
    </p:spTree>
    <p:extLst>
      <p:ext uri="{BB962C8B-B14F-4D97-AF65-F5344CB8AC3E}">
        <p14:creationId xmlns:p14="http://schemas.microsoft.com/office/powerpoint/2010/main" val="201643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anim calcmode="lin" valueType="num">
                                      <p:cBhvr>
                                        <p:cTn id="8" dur="1000" fill="hold"/>
                                        <p:tgtEl>
                                          <p:spTgt spid="144"/>
                                        </p:tgtEl>
                                        <p:attrNameLst>
                                          <p:attrName>ppt_x</p:attrName>
                                        </p:attrNameLst>
                                      </p:cBhvr>
                                      <p:tavLst>
                                        <p:tav tm="0">
                                          <p:val>
                                            <p:strVal val="#ppt_x"/>
                                          </p:val>
                                        </p:tav>
                                        <p:tav tm="100000">
                                          <p:val>
                                            <p:strVal val="#ppt_x"/>
                                          </p:val>
                                        </p:tav>
                                      </p:tavLst>
                                    </p:anim>
                                    <p:anim calcmode="lin" valueType="num">
                                      <p:cBhvr>
                                        <p:cTn id="9" dur="900" decel="100000" fill="hold"/>
                                        <p:tgtEl>
                                          <p:spTgt spid="14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45"/>
                                        </p:tgtEl>
                                        <p:attrNameLst>
                                          <p:attrName>style.visibility</p:attrName>
                                        </p:attrNameLst>
                                      </p:cBhvr>
                                      <p:to>
                                        <p:strVal val="visible"/>
                                      </p:to>
                                    </p:set>
                                    <p:animEffect transition="in" filter="fade">
                                      <p:cBhvr>
                                        <p:cTn id="14" dur="1000"/>
                                        <p:tgtEl>
                                          <p:spTgt spid="145"/>
                                        </p:tgtEl>
                                      </p:cBhvr>
                                    </p:animEffect>
                                    <p:anim calcmode="lin" valueType="num">
                                      <p:cBhvr>
                                        <p:cTn id="15" dur="1000" fill="hold"/>
                                        <p:tgtEl>
                                          <p:spTgt spid="145"/>
                                        </p:tgtEl>
                                        <p:attrNameLst>
                                          <p:attrName>ppt_x</p:attrName>
                                        </p:attrNameLst>
                                      </p:cBhvr>
                                      <p:tavLst>
                                        <p:tav tm="0">
                                          <p:val>
                                            <p:strVal val="#ppt_x"/>
                                          </p:val>
                                        </p:tav>
                                        <p:tav tm="100000">
                                          <p:val>
                                            <p:strVal val="#ppt_x"/>
                                          </p:val>
                                        </p:tav>
                                      </p:tavLst>
                                    </p:anim>
                                    <p:anim calcmode="lin" valueType="num">
                                      <p:cBhvr>
                                        <p:cTn id="16" dur="900" decel="100000" fill="hold"/>
                                        <p:tgtEl>
                                          <p:spTgt spid="14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46"/>
                                        </p:tgtEl>
                                        <p:attrNameLst>
                                          <p:attrName>style.visibility</p:attrName>
                                        </p:attrNameLst>
                                      </p:cBhvr>
                                      <p:to>
                                        <p:strVal val="visible"/>
                                      </p:to>
                                    </p:set>
                                    <p:animEffect transition="in" filter="fade">
                                      <p:cBhvr>
                                        <p:cTn id="21" dur="1000"/>
                                        <p:tgtEl>
                                          <p:spTgt spid="146"/>
                                        </p:tgtEl>
                                      </p:cBhvr>
                                    </p:animEffect>
                                    <p:anim calcmode="lin" valueType="num">
                                      <p:cBhvr>
                                        <p:cTn id="22" dur="1000" fill="hold"/>
                                        <p:tgtEl>
                                          <p:spTgt spid="146"/>
                                        </p:tgtEl>
                                        <p:attrNameLst>
                                          <p:attrName>ppt_x</p:attrName>
                                        </p:attrNameLst>
                                      </p:cBhvr>
                                      <p:tavLst>
                                        <p:tav tm="0">
                                          <p:val>
                                            <p:strVal val="#ppt_x"/>
                                          </p:val>
                                        </p:tav>
                                        <p:tav tm="100000">
                                          <p:val>
                                            <p:strVal val="#ppt_x"/>
                                          </p:val>
                                        </p:tav>
                                      </p:tavLst>
                                    </p:anim>
                                    <p:anim calcmode="lin" valueType="num">
                                      <p:cBhvr>
                                        <p:cTn id="23" dur="900" decel="100000" fill="hold"/>
                                        <p:tgtEl>
                                          <p:spTgt spid="14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47"/>
                                        </p:tgtEl>
                                        <p:attrNameLst>
                                          <p:attrName>style.visibility</p:attrName>
                                        </p:attrNameLst>
                                      </p:cBhvr>
                                      <p:to>
                                        <p:strVal val="visible"/>
                                      </p:to>
                                    </p:set>
                                    <p:animEffect transition="in" filter="fade">
                                      <p:cBhvr>
                                        <p:cTn id="28" dur="1000"/>
                                        <p:tgtEl>
                                          <p:spTgt spid="147"/>
                                        </p:tgtEl>
                                      </p:cBhvr>
                                    </p:animEffect>
                                    <p:anim calcmode="lin" valueType="num">
                                      <p:cBhvr>
                                        <p:cTn id="29" dur="1000" fill="hold"/>
                                        <p:tgtEl>
                                          <p:spTgt spid="147"/>
                                        </p:tgtEl>
                                        <p:attrNameLst>
                                          <p:attrName>ppt_x</p:attrName>
                                        </p:attrNameLst>
                                      </p:cBhvr>
                                      <p:tavLst>
                                        <p:tav tm="0">
                                          <p:val>
                                            <p:strVal val="#ppt_x"/>
                                          </p:val>
                                        </p:tav>
                                        <p:tav tm="100000">
                                          <p:val>
                                            <p:strVal val="#ppt_x"/>
                                          </p:val>
                                        </p:tav>
                                      </p:tavLst>
                                    </p:anim>
                                    <p:anim calcmode="lin" valueType="num">
                                      <p:cBhvr>
                                        <p:cTn id="30" dur="900" decel="100000" fill="hold"/>
                                        <p:tgtEl>
                                          <p:spTgt spid="14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5" presetClass="path" presetSubtype="0" accel="50000" decel="50000" fill="hold" nodeType="afterEffect">
                                  <p:stCondLst>
                                    <p:cond delay="0"/>
                                  </p:stCondLst>
                                  <p:childTnLst>
                                    <p:animMotion origin="layout" path="M 3.61111E-6 -1.85185E-6 L -0.44861 -0.00579 " pathEditMode="relative" rAng="0" ptsTypes="AA">
                                      <p:cBhvr>
                                        <p:cTn id="34" dur="2000" fill="hold"/>
                                        <p:tgtEl>
                                          <p:spTgt spid="151"/>
                                        </p:tgtEl>
                                        <p:attrNameLst>
                                          <p:attrName>ppt_x</p:attrName>
                                          <p:attrName>ppt_y</p:attrName>
                                        </p:attrNameLst>
                                      </p:cBhvr>
                                      <p:rCtr x="-22431"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32328"/>
        </a:solidFill>
        <a:effectLst/>
      </p:bgPr>
    </p:bg>
    <p:spTree>
      <p:nvGrpSpPr>
        <p:cNvPr id="1" name=""/>
        <p:cNvGrpSpPr/>
        <p:nvPr/>
      </p:nvGrpSpPr>
      <p:grpSpPr>
        <a:xfrm>
          <a:off x="0" y="0"/>
          <a:ext cx="0" cy="0"/>
          <a:chOff x="0" y="0"/>
          <a:chExt cx="0" cy="0"/>
        </a:xfrm>
      </p:grpSpPr>
      <p:sp>
        <p:nvSpPr>
          <p:cNvPr id="18" name="Rectangle 17">
            <a:hlinkClick r:id="rId3"/>
            <a:extLst>
              <a:ext uri="{FF2B5EF4-FFF2-40B4-BE49-F238E27FC236}">
                <a16:creationId xmlns:a16="http://schemas.microsoft.com/office/drawing/2014/main" id="{7EE75C58-12BC-5B45-81AB-2DBE32FD3C8B}"/>
              </a:ext>
            </a:extLst>
          </p:cNvPr>
          <p:cNvSpPr/>
          <p:nvPr/>
        </p:nvSpPr>
        <p:spPr>
          <a:xfrm>
            <a:off x="3308465" y="2144684"/>
            <a:ext cx="1263535"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9" name="Rectangle 18">
            <a:hlinkClick r:id="rId4"/>
            <a:extLst>
              <a:ext uri="{FF2B5EF4-FFF2-40B4-BE49-F238E27FC236}">
                <a16:creationId xmlns:a16="http://schemas.microsoft.com/office/drawing/2014/main" id="{55508C9A-DFBD-DC4C-A3E9-4D57715C48EC}"/>
              </a:ext>
            </a:extLst>
          </p:cNvPr>
          <p:cNvSpPr/>
          <p:nvPr/>
        </p:nvSpPr>
        <p:spPr>
          <a:xfrm>
            <a:off x="4815840" y="2394065"/>
            <a:ext cx="1693025"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0" name="Rectangle 19">
            <a:hlinkClick r:id="rId5"/>
            <a:extLst>
              <a:ext uri="{FF2B5EF4-FFF2-40B4-BE49-F238E27FC236}">
                <a16:creationId xmlns:a16="http://schemas.microsoft.com/office/drawing/2014/main" id="{672FE814-FD33-DF44-A251-E7E154C32FB5}"/>
              </a:ext>
            </a:extLst>
          </p:cNvPr>
          <p:cNvSpPr/>
          <p:nvPr/>
        </p:nvSpPr>
        <p:spPr>
          <a:xfrm>
            <a:off x="3383280" y="4089862"/>
            <a:ext cx="731520" cy="15794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 name="Rectangle 20">
            <a:hlinkClick r:id="rId6"/>
            <a:extLst>
              <a:ext uri="{FF2B5EF4-FFF2-40B4-BE49-F238E27FC236}">
                <a16:creationId xmlns:a16="http://schemas.microsoft.com/office/drawing/2014/main" id="{7159DC38-ABA2-224D-B324-A463B3BA0568}"/>
              </a:ext>
            </a:extLst>
          </p:cNvPr>
          <p:cNvSpPr/>
          <p:nvPr/>
        </p:nvSpPr>
        <p:spPr>
          <a:xfrm>
            <a:off x="2646218" y="4754880"/>
            <a:ext cx="1925782"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Action Button: Custom 1">
            <a:hlinkClick r:id="rId7" highlightClick="1"/>
            <a:extLst>
              <a:ext uri="{FF2B5EF4-FFF2-40B4-BE49-F238E27FC236}">
                <a16:creationId xmlns:a16="http://schemas.microsoft.com/office/drawing/2014/main" id="{6FC93DDA-8D3D-8940-8059-A2325136A3E1}"/>
              </a:ext>
            </a:extLst>
          </p:cNvPr>
          <p:cNvSpPr/>
          <p:nvPr/>
        </p:nvSpPr>
        <p:spPr>
          <a:xfrm>
            <a:off x="4734235" y="3226153"/>
            <a:ext cx="1693025" cy="473010"/>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Action Button: Custom 3">
            <a:hlinkClick r:id="rId8" highlightClick="1"/>
            <a:extLst>
              <a:ext uri="{FF2B5EF4-FFF2-40B4-BE49-F238E27FC236}">
                <a16:creationId xmlns:a16="http://schemas.microsoft.com/office/drawing/2014/main" id="{F4E9C755-D4A8-DD47-BAF1-2324F9521882}"/>
              </a:ext>
            </a:extLst>
          </p:cNvPr>
          <p:cNvSpPr/>
          <p:nvPr/>
        </p:nvSpPr>
        <p:spPr>
          <a:xfrm>
            <a:off x="3308465" y="4247803"/>
            <a:ext cx="806335" cy="288338"/>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ext&#10;&#10;Description automatically generated with low confidence">
            <a:extLst>
              <a:ext uri="{FF2B5EF4-FFF2-40B4-BE49-F238E27FC236}">
                <a16:creationId xmlns:a16="http://schemas.microsoft.com/office/drawing/2014/main" id="{4321A4C1-B1F4-4DA1-964B-62153A0C059A}"/>
              </a:ext>
            </a:extLst>
          </p:cNvPr>
          <p:cNvPicPr>
            <a:picLocks noChangeAspect="1"/>
          </p:cNvPicPr>
          <p:nvPr/>
        </p:nvPicPr>
        <p:blipFill>
          <a:blip r:embed="rId9"/>
          <a:stretch>
            <a:fillRect/>
          </a:stretch>
        </p:blipFill>
        <p:spPr>
          <a:xfrm>
            <a:off x="0" y="0"/>
            <a:ext cx="9144000" cy="6858000"/>
          </a:xfrm>
          <a:prstGeom prst="rect">
            <a:avLst/>
          </a:prstGeom>
        </p:spPr>
      </p:pic>
    </p:spTree>
    <p:extLst>
      <p:ext uri="{BB962C8B-B14F-4D97-AF65-F5344CB8AC3E}">
        <p14:creationId xmlns:p14="http://schemas.microsoft.com/office/powerpoint/2010/main" val="356151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DE54"/>
        </a:solidFill>
        <a:effectLst/>
      </p:bgPr>
    </p:bg>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AA3455EB-9E10-475E-9A80-798DE143898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5568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038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chemeClr val="bg1"/>
                </a:solidFill>
                <a:latin typeface="Futura PT Bold" panose="020B0902020204020203" pitchFamily="34" charset="0"/>
              </a:rPr>
              <a:t>SIGNS OF VAPING</a:t>
            </a:r>
            <a:endParaRPr lang="en-CA" sz="3000" b="1" dirty="0">
              <a:solidFill>
                <a:schemeClr val="bg1"/>
              </a:solidFill>
              <a:latin typeface="Futura PT Bold" panose="020B0902020204020203" pitchFamily="34" charset="0"/>
            </a:endParaRPr>
          </a:p>
        </p:txBody>
      </p:sp>
      <p:cxnSp>
        <p:nvCxnSpPr>
          <p:cNvPr id="4" name="Straight Connector 3"/>
          <p:cNvCxnSpPr/>
          <p:nvPr/>
        </p:nvCxnSpPr>
        <p:spPr>
          <a:xfrm>
            <a:off x="3544784" y="1211283"/>
            <a:ext cx="2054431" cy="0"/>
          </a:xfrm>
          <a:prstGeom prst="line">
            <a:avLst/>
          </a:prstGeom>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73417" y="6365947"/>
            <a:ext cx="2077373" cy="393160"/>
          </a:xfrm>
          <a:prstGeom prst="rect">
            <a:avLst/>
          </a:prstGeom>
        </p:spPr>
      </p:pic>
      <p:pic>
        <p:nvPicPr>
          <p:cNvPr id="5" name="Picture 4" descr="A fruit on a black background&#10;&#10;Description automatically generated">
            <a:extLst>
              <a:ext uri="{FF2B5EF4-FFF2-40B4-BE49-F238E27FC236}">
                <a16:creationId xmlns:a16="http://schemas.microsoft.com/office/drawing/2014/main" id="{1B1247CD-54D6-9D52-9ACB-6DDB1F40F135}"/>
              </a:ext>
            </a:extLst>
          </p:cNvPr>
          <p:cNvPicPr>
            <a:picLocks noChangeAspect="1"/>
          </p:cNvPicPr>
          <p:nvPr/>
        </p:nvPicPr>
        <p:blipFill>
          <a:blip r:embed="rId4"/>
          <a:stretch>
            <a:fillRect/>
          </a:stretch>
        </p:blipFill>
        <p:spPr>
          <a:xfrm>
            <a:off x="590167" y="1498873"/>
            <a:ext cx="1867535" cy="2180309"/>
          </a:xfrm>
          <a:prstGeom prst="rect">
            <a:avLst/>
          </a:prstGeom>
        </p:spPr>
      </p:pic>
      <p:pic>
        <p:nvPicPr>
          <p:cNvPr id="7" name="Picture 6" descr="A green and purple device&#10;&#10;Description automatically generated">
            <a:extLst>
              <a:ext uri="{FF2B5EF4-FFF2-40B4-BE49-F238E27FC236}">
                <a16:creationId xmlns:a16="http://schemas.microsoft.com/office/drawing/2014/main" id="{51205DE0-4EDA-52DA-9040-BDD5591BA357}"/>
              </a:ext>
            </a:extLst>
          </p:cNvPr>
          <p:cNvPicPr>
            <a:picLocks noChangeAspect="1"/>
          </p:cNvPicPr>
          <p:nvPr/>
        </p:nvPicPr>
        <p:blipFill>
          <a:blip r:embed="rId5"/>
          <a:stretch>
            <a:fillRect/>
          </a:stretch>
        </p:blipFill>
        <p:spPr>
          <a:xfrm>
            <a:off x="3619624" y="1498873"/>
            <a:ext cx="1832195" cy="2142534"/>
          </a:xfrm>
          <a:prstGeom prst="rect">
            <a:avLst/>
          </a:prstGeom>
        </p:spPr>
      </p:pic>
      <p:pic>
        <p:nvPicPr>
          <p:cNvPr id="9" name="Picture 8" descr="A blue and red line drawing of a blue and yellow object with a red circle and a red circle with a red circle and a red circle with a red circle with a red circle and a white&#10;&#10;Description automatically generated">
            <a:extLst>
              <a:ext uri="{FF2B5EF4-FFF2-40B4-BE49-F238E27FC236}">
                <a16:creationId xmlns:a16="http://schemas.microsoft.com/office/drawing/2014/main" id="{E7BD98B1-49BD-2DD7-C1EE-B7845AFF768E}"/>
              </a:ext>
            </a:extLst>
          </p:cNvPr>
          <p:cNvPicPr>
            <a:picLocks noChangeAspect="1"/>
          </p:cNvPicPr>
          <p:nvPr/>
        </p:nvPicPr>
        <p:blipFill>
          <a:blip r:embed="rId6"/>
          <a:stretch>
            <a:fillRect/>
          </a:stretch>
        </p:blipFill>
        <p:spPr>
          <a:xfrm>
            <a:off x="6598199" y="1482876"/>
            <a:ext cx="1850600" cy="2158531"/>
          </a:xfrm>
          <a:prstGeom prst="rect">
            <a:avLst/>
          </a:prstGeom>
        </p:spPr>
      </p:pic>
      <p:pic>
        <p:nvPicPr>
          <p:cNvPr id="18" name="Picture 17" descr="A red and white eye with a red eyeball&#10;&#10;Description automatically generated">
            <a:extLst>
              <a:ext uri="{FF2B5EF4-FFF2-40B4-BE49-F238E27FC236}">
                <a16:creationId xmlns:a16="http://schemas.microsoft.com/office/drawing/2014/main" id="{1EC6E887-1329-D985-2FF7-6C4A56F8FA9F}"/>
              </a:ext>
            </a:extLst>
          </p:cNvPr>
          <p:cNvPicPr>
            <a:picLocks noChangeAspect="1"/>
          </p:cNvPicPr>
          <p:nvPr/>
        </p:nvPicPr>
        <p:blipFill>
          <a:blip r:embed="rId7"/>
          <a:stretch>
            <a:fillRect/>
          </a:stretch>
        </p:blipFill>
        <p:spPr>
          <a:xfrm>
            <a:off x="593441" y="3960540"/>
            <a:ext cx="1864261" cy="2173455"/>
          </a:xfrm>
          <a:prstGeom prst="rect">
            <a:avLst/>
          </a:prstGeom>
        </p:spPr>
      </p:pic>
      <p:pic>
        <p:nvPicPr>
          <p:cNvPr id="20" name="Picture 19" descr="A white smoke cloud on a black background&#10;&#10;Description automatically generated">
            <a:extLst>
              <a:ext uri="{FF2B5EF4-FFF2-40B4-BE49-F238E27FC236}">
                <a16:creationId xmlns:a16="http://schemas.microsoft.com/office/drawing/2014/main" id="{6BBB794A-F5CE-3A56-8ECD-F681C7BFC83A}"/>
              </a:ext>
            </a:extLst>
          </p:cNvPr>
          <p:cNvPicPr>
            <a:picLocks noChangeAspect="1"/>
          </p:cNvPicPr>
          <p:nvPr/>
        </p:nvPicPr>
        <p:blipFill>
          <a:blip r:embed="rId8"/>
          <a:stretch>
            <a:fillRect/>
          </a:stretch>
        </p:blipFill>
        <p:spPr>
          <a:xfrm>
            <a:off x="3602114" y="3985458"/>
            <a:ext cx="1849705" cy="2159998"/>
          </a:xfrm>
          <a:prstGeom prst="rect">
            <a:avLst/>
          </a:prstGeom>
        </p:spPr>
      </p:pic>
      <p:pic>
        <p:nvPicPr>
          <p:cNvPr id="22" name="Picture 21" descr="A cartoon of a person holding a stick&#10;&#10;Description automatically generated">
            <a:extLst>
              <a:ext uri="{FF2B5EF4-FFF2-40B4-BE49-F238E27FC236}">
                <a16:creationId xmlns:a16="http://schemas.microsoft.com/office/drawing/2014/main" id="{F91C06D2-FFBC-4EED-F8BD-5589EA2D52B7}"/>
              </a:ext>
            </a:extLst>
          </p:cNvPr>
          <p:cNvPicPr>
            <a:picLocks noChangeAspect="1"/>
          </p:cNvPicPr>
          <p:nvPr/>
        </p:nvPicPr>
        <p:blipFill>
          <a:blip r:embed="rId9"/>
          <a:stretch>
            <a:fillRect/>
          </a:stretch>
        </p:blipFill>
        <p:spPr>
          <a:xfrm>
            <a:off x="6598199" y="3985458"/>
            <a:ext cx="1873128" cy="2185316"/>
          </a:xfrm>
          <a:prstGeom prst="rect">
            <a:avLst/>
          </a:prstGeom>
        </p:spPr>
      </p:pic>
      <p:pic>
        <p:nvPicPr>
          <p:cNvPr id="6" name="Picture 5" descr="A group of signs with text&#10;&#10;Description automatically generated">
            <a:extLst>
              <a:ext uri="{FF2B5EF4-FFF2-40B4-BE49-F238E27FC236}">
                <a16:creationId xmlns:a16="http://schemas.microsoft.com/office/drawing/2014/main" id="{F2F498B3-F611-B500-97BB-AF840273A903}"/>
              </a:ext>
            </a:extLst>
          </p:cNvPr>
          <p:cNvPicPr>
            <a:picLocks noChangeAspect="1"/>
          </p:cNvPicPr>
          <p:nvPr/>
        </p:nvPicPr>
        <p:blipFill>
          <a:blip r:embed="rId10"/>
          <a:stretch>
            <a:fillRect/>
          </a:stretch>
        </p:blipFill>
        <p:spPr>
          <a:xfrm>
            <a:off x="-36279" y="24396"/>
            <a:ext cx="9144000" cy="6858000"/>
          </a:xfrm>
          <a:prstGeom prst="rect">
            <a:avLst/>
          </a:prstGeom>
        </p:spPr>
      </p:pic>
      <p:pic>
        <p:nvPicPr>
          <p:cNvPr id="8" name="Picture 7" descr="A cartoon of a person holding a stick&#10;&#10;Description automatically generated">
            <a:extLst>
              <a:ext uri="{FF2B5EF4-FFF2-40B4-BE49-F238E27FC236}">
                <a16:creationId xmlns:a16="http://schemas.microsoft.com/office/drawing/2014/main" id="{4DF9BD90-50EE-F177-DB66-62E61E55C1CB}"/>
              </a:ext>
            </a:extLst>
          </p:cNvPr>
          <p:cNvPicPr>
            <a:picLocks noChangeAspect="1"/>
          </p:cNvPicPr>
          <p:nvPr/>
        </p:nvPicPr>
        <p:blipFill>
          <a:blip r:embed="rId11"/>
          <a:stretch>
            <a:fillRect/>
          </a:stretch>
        </p:blipFill>
        <p:spPr>
          <a:xfrm>
            <a:off x="6586935" y="3985458"/>
            <a:ext cx="1873128" cy="2185316"/>
          </a:xfrm>
          <a:prstGeom prst="rect">
            <a:avLst/>
          </a:prstGeom>
        </p:spPr>
      </p:pic>
    </p:spTree>
    <p:extLst>
      <p:ext uri="{BB962C8B-B14F-4D97-AF65-F5344CB8AC3E}">
        <p14:creationId xmlns:p14="http://schemas.microsoft.com/office/powerpoint/2010/main" val="348110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D00"/>
        </a:solidFill>
        <a:effectLst/>
      </p:bgPr>
    </p:bg>
    <p:spTree>
      <p:nvGrpSpPr>
        <p:cNvPr id="1" name=""/>
        <p:cNvGrpSpPr/>
        <p:nvPr/>
      </p:nvGrpSpPr>
      <p:grpSpPr>
        <a:xfrm>
          <a:off x="0" y="0"/>
          <a:ext cx="0" cy="0"/>
          <a:chOff x="0" y="0"/>
          <a:chExt cx="0" cy="0"/>
        </a:xfrm>
      </p:grpSpPr>
      <p:pic>
        <p:nvPicPr>
          <p:cNvPr id="39" name="Picture 38" descr="A yellow outline of a person&#10;&#10;Description automatically generated">
            <a:extLst>
              <a:ext uri="{FF2B5EF4-FFF2-40B4-BE49-F238E27FC236}">
                <a16:creationId xmlns:a16="http://schemas.microsoft.com/office/drawing/2014/main" id="{D93BD71A-0941-0AB3-5BCD-90035EDA5A05}"/>
              </a:ext>
            </a:extLst>
          </p:cNvPr>
          <p:cNvPicPr>
            <a:picLocks noChangeAspect="1"/>
          </p:cNvPicPr>
          <p:nvPr/>
        </p:nvPicPr>
        <p:blipFill rotWithShape="1">
          <a:blip r:embed="rId3"/>
          <a:srcRect l="24425" r="26399"/>
          <a:stretch/>
        </p:blipFill>
        <p:spPr>
          <a:xfrm>
            <a:off x="1812951" y="2505134"/>
            <a:ext cx="576186" cy="1171693"/>
          </a:xfrm>
          <a:prstGeom prst="rect">
            <a:avLst/>
          </a:prstGeom>
        </p:spPr>
      </p:pic>
      <p:pic>
        <p:nvPicPr>
          <p:cNvPr id="43" name="Picture 42" descr="A yellow outline of a person&#10;&#10;Description automatically generated">
            <a:extLst>
              <a:ext uri="{FF2B5EF4-FFF2-40B4-BE49-F238E27FC236}">
                <a16:creationId xmlns:a16="http://schemas.microsoft.com/office/drawing/2014/main" id="{408C59A8-6A8C-E930-40DC-D04B626D2042}"/>
              </a:ext>
            </a:extLst>
          </p:cNvPr>
          <p:cNvPicPr>
            <a:picLocks noChangeAspect="1"/>
          </p:cNvPicPr>
          <p:nvPr/>
        </p:nvPicPr>
        <p:blipFill rotWithShape="1">
          <a:blip r:embed="rId4"/>
          <a:srcRect l="25600" r="23503"/>
          <a:stretch/>
        </p:blipFill>
        <p:spPr>
          <a:xfrm>
            <a:off x="2816020" y="3502761"/>
            <a:ext cx="623261" cy="1224544"/>
          </a:xfrm>
          <a:prstGeom prst="rect">
            <a:avLst/>
          </a:prstGeom>
        </p:spPr>
      </p:pic>
      <p:pic>
        <p:nvPicPr>
          <p:cNvPr id="46" name="Picture 45" descr="A yellow outline of a person&#10;&#10;Description automatically generated">
            <a:extLst>
              <a:ext uri="{FF2B5EF4-FFF2-40B4-BE49-F238E27FC236}">
                <a16:creationId xmlns:a16="http://schemas.microsoft.com/office/drawing/2014/main" id="{6C15D2CD-BAB8-37E8-FE34-CB33772BAD23}"/>
              </a:ext>
            </a:extLst>
          </p:cNvPr>
          <p:cNvPicPr>
            <a:picLocks noChangeAspect="1"/>
          </p:cNvPicPr>
          <p:nvPr/>
        </p:nvPicPr>
        <p:blipFill rotWithShape="1">
          <a:blip r:embed="rId4"/>
          <a:srcRect l="25600" r="23503"/>
          <a:stretch/>
        </p:blipFill>
        <p:spPr>
          <a:xfrm>
            <a:off x="852685" y="3440111"/>
            <a:ext cx="623261" cy="1224544"/>
          </a:xfrm>
          <a:prstGeom prst="rect">
            <a:avLst/>
          </a:prstGeom>
        </p:spPr>
      </p:pic>
      <p:pic>
        <p:nvPicPr>
          <p:cNvPr id="47" name="Picture 46" descr="A yellow outline of a person&#10;&#10;Description automatically generated">
            <a:extLst>
              <a:ext uri="{FF2B5EF4-FFF2-40B4-BE49-F238E27FC236}">
                <a16:creationId xmlns:a16="http://schemas.microsoft.com/office/drawing/2014/main" id="{4D4A9E13-68D5-4179-0637-A3FEBFC29C44}"/>
              </a:ext>
            </a:extLst>
          </p:cNvPr>
          <p:cNvPicPr>
            <a:picLocks noChangeAspect="1"/>
          </p:cNvPicPr>
          <p:nvPr/>
        </p:nvPicPr>
        <p:blipFill rotWithShape="1">
          <a:blip r:embed="rId4"/>
          <a:srcRect l="25600" r="23503"/>
          <a:stretch/>
        </p:blipFill>
        <p:spPr>
          <a:xfrm>
            <a:off x="7184446" y="2252065"/>
            <a:ext cx="623261" cy="1224544"/>
          </a:xfrm>
          <a:prstGeom prst="rect">
            <a:avLst/>
          </a:prstGeom>
        </p:spPr>
      </p:pic>
      <p:pic>
        <p:nvPicPr>
          <p:cNvPr id="60" name="Picture 59" descr="A yellow outline of a person&#10;&#10;Description automatically generated">
            <a:extLst>
              <a:ext uri="{FF2B5EF4-FFF2-40B4-BE49-F238E27FC236}">
                <a16:creationId xmlns:a16="http://schemas.microsoft.com/office/drawing/2014/main" id="{E10959E9-E645-9252-E381-0AA9819F35E4}"/>
              </a:ext>
            </a:extLst>
          </p:cNvPr>
          <p:cNvPicPr>
            <a:picLocks noChangeAspect="1"/>
          </p:cNvPicPr>
          <p:nvPr/>
        </p:nvPicPr>
        <p:blipFill rotWithShape="1">
          <a:blip r:embed="rId4"/>
          <a:srcRect l="25600" r="23503"/>
          <a:stretch/>
        </p:blipFill>
        <p:spPr>
          <a:xfrm>
            <a:off x="7504643" y="3213848"/>
            <a:ext cx="623261" cy="1224544"/>
          </a:xfrm>
          <a:prstGeom prst="rect">
            <a:avLst/>
          </a:prstGeom>
        </p:spPr>
      </p:pic>
      <p:pic>
        <p:nvPicPr>
          <p:cNvPr id="61" name="Picture 60" descr="A yellow outline of a person&#10;&#10;Description automatically generated">
            <a:extLst>
              <a:ext uri="{FF2B5EF4-FFF2-40B4-BE49-F238E27FC236}">
                <a16:creationId xmlns:a16="http://schemas.microsoft.com/office/drawing/2014/main" id="{B6728B93-A570-19D3-AE26-8EB0E30A059B}"/>
              </a:ext>
            </a:extLst>
          </p:cNvPr>
          <p:cNvPicPr>
            <a:picLocks noChangeAspect="1"/>
          </p:cNvPicPr>
          <p:nvPr/>
        </p:nvPicPr>
        <p:blipFill rotWithShape="1">
          <a:blip r:embed="rId4"/>
          <a:srcRect l="25600" r="23503"/>
          <a:stretch/>
        </p:blipFill>
        <p:spPr>
          <a:xfrm>
            <a:off x="8316587" y="2311271"/>
            <a:ext cx="623261" cy="1224544"/>
          </a:xfrm>
          <a:prstGeom prst="rect">
            <a:avLst/>
          </a:prstGeom>
        </p:spPr>
      </p:pic>
      <p:pic>
        <p:nvPicPr>
          <p:cNvPr id="68" name="Picture 67" descr="A yellow outline of a person&#10;&#10;Description automatically generated">
            <a:extLst>
              <a:ext uri="{FF2B5EF4-FFF2-40B4-BE49-F238E27FC236}">
                <a16:creationId xmlns:a16="http://schemas.microsoft.com/office/drawing/2014/main" id="{B7A3DE31-CB85-CA06-33EC-CB7A578D405B}"/>
              </a:ext>
            </a:extLst>
          </p:cNvPr>
          <p:cNvPicPr>
            <a:picLocks noChangeAspect="1"/>
          </p:cNvPicPr>
          <p:nvPr/>
        </p:nvPicPr>
        <p:blipFill rotWithShape="1">
          <a:blip r:embed="rId4"/>
          <a:srcRect l="25600" r="23503"/>
          <a:stretch/>
        </p:blipFill>
        <p:spPr>
          <a:xfrm>
            <a:off x="5081290" y="3493705"/>
            <a:ext cx="460108" cy="903991"/>
          </a:xfrm>
          <a:prstGeom prst="rect">
            <a:avLst/>
          </a:prstGeom>
        </p:spPr>
      </p:pic>
      <p:pic>
        <p:nvPicPr>
          <p:cNvPr id="5" name="Picture 4" descr="A yellow outline of a person&#10;&#10;Description automatically generated">
            <a:extLst>
              <a:ext uri="{FF2B5EF4-FFF2-40B4-BE49-F238E27FC236}">
                <a16:creationId xmlns:a16="http://schemas.microsoft.com/office/drawing/2014/main" id="{D5A9FE90-0802-92DF-2A69-E7BA6555E54C}"/>
              </a:ext>
            </a:extLst>
          </p:cNvPr>
          <p:cNvPicPr>
            <a:picLocks noChangeAspect="1"/>
          </p:cNvPicPr>
          <p:nvPr/>
        </p:nvPicPr>
        <p:blipFill rotWithShape="1">
          <a:blip r:embed="rId4"/>
          <a:srcRect l="25600" r="23503"/>
          <a:stretch/>
        </p:blipFill>
        <p:spPr>
          <a:xfrm>
            <a:off x="8038840" y="3399517"/>
            <a:ext cx="623261" cy="1224544"/>
          </a:xfrm>
          <a:prstGeom prst="rect">
            <a:avLst/>
          </a:prstGeom>
        </p:spPr>
      </p:pic>
      <p:pic>
        <p:nvPicPr>
          <p:cNvPr id="14" name="Picture 13" descr="A comparison of a chart with a diagram of people and a graph&#10;&#10;Description automatically generated with medium confidence">
            <a:extLst>
              <a:ext uri="{FF2B5EF4-FFF2-40B4-BE49-F238E27FC236}">
                <a16:creationId xmlns:a16="http://schemas.microsoft.com/office/drawing/2014/main" id="{03C98E78-1E87-4452-044C-9AFE95965795}"/>
              </a:ext>
            </a:extLst>
          </p:cNvPr>
          <p:cNvPicPr>
            <a:picLocks noChangeAspect="1"/>
          </p:cNvPicPr>
          <p:nvPr/>
        </p:nvPicPr>
        <p:blipFill>
          <a:blip r:embed="rId5"/>
          <a:stretch>
            <a:fillRect/>
          </a:stretch>
        </p:blipFill>
        <p:spPr>
          <a:xfrm>
            <a:off x="0" y="247827"/>
            <a:ext cx="9144000" cy="6858000"/>
          </a:xfrm>
          <a:prstGeom prst="rect">
            <a:avLst/>
          </a:prstGeom>
        </p:spPr>
      </p:pic>
      <p:pic>
        <p:nvPicPr>
          <p:cNvPr id="6" name="Picture 5">
            <a:extLst>
              <a:ext uri="{FF2B5EF4-FFF2-40B4-BE49-F238E27FC236}">
                <a16:creationId xmlns:a16="http://schemas.microsoft.com/office/drawing/2014/main" id="{4BD16E56-E133-C10A-1DFC-E0667313D8D5}"/>
              </a:ext>
            </a:extLst>
          </p:cNvPr>
          <p:cNvPicPr>
            <a:picLocks noChangeAspect="1"/>
          </p:cNvPicPr>
          <p:nvPr/>
        </p:nvPicPr>
        <p:blipFill>
          <a:blip r:embed="rId6"/>
          <a:stretch>
            <a:fillRect/>
          </a:stretch>
        </p:blipFill>
        <p:spPr>
          <a:xfrm>
            <a:off x="8086811" y="3945700"/>
            <a:ext cx="714164" cy="952624"/>
          </a:xfrm>
          <a:prstGeom prst="rect">
            <a:avLst/>
          </a:prstGeom>
        </p:spPr>
      </p:pic>
      <p:pic>
        <p:nvPicPr>
          <p:cNvPr id="3" name="Picture 2" descr="A yellow outline of a person&#10;&#10;Description automatically generated">
            <a:extLst>
              <a:ext uri="{FF2B5EF4-FFF2-40B4-BE49-F238E27FC236}">
                <a16:creationId xmlns:a16="http://schemas.microsoft.com/office/drawing/2014/main" id="{E6C68EC8-6A32-E52D-9FF7-DD64BDDC4901}"/>
              </a:ext>
            </a:extLst>
          </p:cNvPr>
          <p:cNvPicPr>
            <a:picLocks noChangeAspect="1"/>
          </p:cNvPicPr>
          <p:nvPr/>
        </p:nvPicPr>
        <p:blipFill rotWithShape="1">
          <a:blip r:embed="rId3"/>
          <a:srcRect l="24395" r="25222"/>
          <a:stretch/>
        </p:blipFill>
        <p:spPr>
          <a:xfrm>
            <a:off x="8019402" y="3623732"/>
            <a:ext cx="616957" cy="1224545"/>
          </a:xfrm>
          <a:prstGeom prst="rect">
            <a:avLst/>
          </a:prstGeom>
        </p:spPr>
      </p:pic>
    </p:spTree>
    <p:extLst>
      <p:ext uri="{BB962C8B-B14F-4D97-AF65-F5344CB8AC3E}">
        <p14:creationId xmlns:p14="http://schemas.microsoft.com/office/powerpoint/2010/main" val="243648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727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A510-BC96-42ED-A1CD-35A750A74ACE}"/>
              </a:ext>
            </a:extLst>
          </p:cNvPr>
          <p:cNvSpPr>
            <a:spLocks noGrp="1"/>
          </p:cNvSpPr>
          <p:nvPr>
            <p:ph type="title"/>
          </p:nvPr>
        </p:nvSpPr>
        <p:spPr>
          <a:xfrm>
            <a:off x="0" y="0"/>
            <a:ext cx="9144000" cy="6858000"/>
          </a:xfrm>
          <a:solidFill>
            <a:schemeClr val="accent2"/>
          </a:solidFill>
        </p:spPr>
        <p:txBody>
          <a:bodyPr/>
          <a:lstStyle/>
          <a:p>
            <a:r>
              <a:rPr lang="en-US" sz="4400" dirty="0">
                <a:solidFill>
                  <a:schemeClr val="bg1"/>
                </a:solidFill>
                <a:latin typeface="Halogen by Pixel Surplus" panose="00000500000000000000" pitchFamily="50" charset="0"/>
              </a:rPr>
              <a:t>Current Laws</a:t>
            </a:r>
            <a:endParaRPr lang="en-US" dirty="0"/>
          </a:p>
        </p:txBody>
      </p:sp>
      <p:pic>
        <p:nvPicPr>
          <p:cNvPr id="3" name="Picture 2" descr="vape cloud.png">
            <a:extLst>
              <a:ext uri="{FF2B5EF4-FFF2-40B4-BE49-F238E27FC236}">
                <a16:creationId xmlns:a16="http://schemas.microsoft.com/office/drawing/2014/main" id="{452B001E-F248-47A3-9926-EDB2D464CCD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841507">
            <a:off x="-2866486" y="1198023"/>
            <a:ext cx="6829533" cy="6845545"/>
          </a:xfrm>
          <a:prstGeom prst="rect">
            <a:avLst/>
          </a:prstGeom>
        </p:spPr>
      </p:pic>
      <p:pic>
        <p:nvPicPr>
          <p:cNvPr id="4" name="Picture 3">
            <a:extLst>
              <a:ext uri="{FF2B5EF4-FFF2-40B4-BE49-F238E27FC236}">
                <a16:creationId xmlns:a16="http://schemas.microsoft.com/office/drawing/2014/main" id="{8C0BA943-52A1-49A1-AA7D-C62D7AD184E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01382" y="1836885"/>
            <a:ext cx="7617152" cy="5503922"/>
          </a:xfrm>
          <a:prstGeom prst="rect">
            <a:avLst/>
          </a:prstGeom>
        </p:spPr>
      </p:pic>
      <p:pic>
        <p:nvPicPr>
          <p:cNvPr id="5" name="Picture 4" descr="vape cloud.png">
            <a:extLst>
              <a:ext uri="{FF2B5EF4-FFF2-40B4-BE49-F238E27FC236}">
                <a16:creationId xmlns:a16="http://schemas.microsoft.com/office/drawing/2014/main" id="{E6A30DE6-7F94-4105-9128-0FBA9DFA9E9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8329479">
            <a:off x="6177778" y="1126051"/>
            <a:ext cx="6163726" cy="7706006"/>
          </a:xfrm>
          <a:prstGeom prst="rect">
            <a:avLst/>
          </a:prstGeom>
        </p:spPr>
      </p:pic>
      <p:sp>
        <p:nvSpPr>
          <p:cNvPr id="6" name="TextBox 5">
            <a:extLst>
              <a:ext uri="{FF2B5EF4-FFF2-40B4-BE49-F238E27FC236}">
                <a16:creationId xmlns:a16="http://schemas.microsoft.com/office/drawing/2014/main" id="{C25ABBD7-9534-495D-8510-29C591BA9C23}"/>
              </a:ext>
            </a:extLst>
          </p:cNvPr>
          <p:cNvSpPr txBox="1"/>
          <p:nvPr/>
        </p:nvSpPr>
        <p:spPr>
          <a:xfrm>
            <a:off x="6350" y="278149"/>
            <a:ext cx="914400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232328"/>
                </a:solidFill>
                <a:effectLst/>
                <a:uLnTx/>
                <a:uFillTx/>
                <a:latin typeface="Halogen by Pixel Surplus" panose="00000500000000000000" pitchFamily="50" charset="0"/>
                <a:ea typeface="+mn-ea"/>
                <a:cs typeface="+mn-cs"/>
              </a:rPr>
              <a:t>  </a:t>
            </a:r>
            <a:r>
              <a:rPr kumimoji="0" lang="en-US" sz="4400" b="0" i="0" u="none" strike="noStrike" kern="1200" cap="none" spc="0" normalizeH="0" baseline="0" noProof="0" dirty="0">
                <a:ln>
                  <a:noFill/>
                </a:ln>
                <a:solidFill>
                  <a:srgbClr val="232328"/>
                </a:solidFill>
                <a:effectLst/>
                <a:uLnTx/>
                <a:uFillTx/>
                <a:latin typeface="Futura PT Bold Italic" panose="020B0902020204090203" pitchFamily="34" charset="0"/>
              </a:rPr>
              <a:t>CURRENT LAWS</a:t>
            </a:r>
            <a:endParaRPr kumimoji="0" lang="en-CA" sz="4400" b="0" i="0" u="none" strike="noStrike" kern="1200" cap="none" spc="0" normalizeH="0" baseline="0" noProof="0" dirty="0">
              <a:ln>
                <a:noFill/>
              </a:ln>
              <a:solidFill>
                <a:srgbClr val="232328"/>
              </a:solidFill>
              <a:effectLst/>
              <a:uLnTx/>
              <a:uFillTx/>
              <a:latin typeface="Futura PT Bold Italic" panose="020B0902020204090203" pitchFamily="34" charset="0"/>
            </a:endParaRPr>
          </a:p>
        </p:txBody>
      </p:sp>
      <p:pic>
        <p:nvPicPr>
          <p:cNvPr id="8" name="Picture 7">
            <a:extLst>
              <a:ext uri="{FF2B5EF4-FFF2-40B4-BE49-F238E27FC236}">
                <a16:creationId xmlns:a16="http://schemas.microsoft.com/office/drawing/2014/main" id="{AD8F9CB9-FC30-4E98-B845-F05338D817B0}"/>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5057328" y="3972227"/>
            <a:ext cx="3685290" cy="2453477"/>
          </a:xfrm>
          <a:prstGeom prst="rect">
            <a:avLst/>
          </a:prstGeom>
        </p:spPr>
      </p:pic>
      <p:pic>
        <p:nvPicPr>
          <p:cNvPr id="18" name="Picture 17" descr="Logo, company name&#10;&#10;Description automatically generated">
            <a:extLst>
              <a:ext uri="{FF2B5EF4-FFF2-40B4-BE49-F238E27FC236}">
                <a16:creationId xmlns:a16="http://schemas.microsoft.com/office/drawing/2014/main" id="{91001486-B29D-4FFA-86C5-D8150AB36354}"/>
              </a:ext>
            </a:extLst>
          </p:cNvPr>
          <p:cNvPicPr>
            <a:picLocks noChangeAspect="1"/>
          </p:cNvPicPr>
          <p:nvPr/>
        </p:nvPicPr>
        <p:blipFill>
          <a:blip r:embed="rId7"/>
          <a:stretch>
            <a:fillRect/>
          </a:stretch>
        </p:blipFill>
        <p:spPr>
          <a:xfrm>
            <a:off x="5079702" y="1180508"/>
            <a:ext cx="3659721" cy="2454453"/>
          </a:xfrm>
          <a:prstGeom prst="rect">
            <a:avLst/>
          </a:prstGeom>
        </p:spPr>
      </p:pic>
      <p:pic>
        <p:nvPicPr>
          <p:cNvPr id="11" name="Picture 10" descr="Logo, company name&#10;&#10;Description automatically generated">
            <a:extLst>
              <a:ext uri="{FF2B5EF4-FFF2-40B4-BE49-F238E27FC236}">
                <a16:creationId xmlns:a16="http://schemas.microsoft.com/office/drawing/2014/main" id="{09928B99-69E3-4D66-8EC5-03DF6052BFC8}"/>
              </a:ext>
            </a:extLst>
          </p:cNvPr>
          <p:cNvPicPr>
            <a:picLocks noChangeAspect="1"/>
          </p:cNvPicPr>
          <p:nvPr/>
        </p:nvPicPr>
        <p:blipFill>
          <a:blip r:embed="rId8"/>
          <a:stretch>
            <a:fillRect/>
          </a:stretch>
        </p:blipFill>
        <p:spPr>
          <a:xfrm>
            <a:off x="741461" y="4022700"/>
            <a:ext cx="3659720" cy="2455638"/>
          </a:xfrm>
          <a:prstGeom prst="rect">
            <a:avLst/>
          </a:prstGeom>
        </p:spPr>
      </p:pic>
      <p:pic>
        <p:nvPicPr>
          <p:cNvPr id="10" name="Picture 9" descr="A blue and white card with yellow text and clouds&#10;&#10;Description automatically generated">
            <a:extLst>
              <a:ext uri="{FF2B5EF4-FFF2-40B4-BE49-F238E27FC236}">
                <a16:creationId xmlns:a16="http://schemas.microsoft.com/office/drawing/2014/main" id="{6A4A1638-07AA-3BE9-C067-0DF557427F34}"/>
              </a:ext>
            </a:extLst>
          </p:cNvPr>
          <p:cNvPicPr>
            <a:picLocks noChangeAspect="1"/>
          </p:cNvPicPr>
          <p:nvPr/>
        </p:nvPicPr>
        <p:blipFill>
          <a:blip r:embed="rId9"/>
          <a:stretch>
            <a:fillRect/>
          </a:stretch>
        </p:blipFill>
        <p:spPr>
          <a:xfrm>
            <a:off x="741461" y="1180508"/>
            <a:ext cx="3678480" cy="2462530"/>
          </a:xfrm>
          <a:prstGeom prst="rect">
            <a:avLst/>
          </a:prstGeom>
        </p:spPr>
      </p:pic>
      <p:sp>
        <p:nvSpPr>
          <p:cNvPr id="12" name="TextBox 11">
            <a:extLst>
              <a:ext uri="{FF2B5EF4-FFF2-40B4-BE49-F238E27FC236}">
                <a16:creationId xmlns:a16="http://schemas.microsoft.com/office/drawing/2014/main" id="{E635CB38-AB8B-79CC-C147-424E9DC7BC58}"/>
              </a:ext>
            </a:extLst>
          </p:cNvPr>
          <p:cNvSpPr txBox="1"/>
          <p:nvPr/>
        </p:nvSpPr>
        <p:spPr>
          <a:xfrm>
            <a:off x="930995" y="3011588"/>
            <a:ext cx="3242939" cy="461665"/>
          </a:xfrm>
          <a:prstGeom prst="rect">
            <a:avLst/>
          </a:prstGeom>
          <a:solidFill>
            <a:srgbClr val="232328"/>
          </a:solidFill>
        </p:spPr>
        <p:txBody>
          <a:bodyPr wrap="square" rtlCol="0">
            <a:spAutoFit/>
          </a:bodyPr>
          <a:lstStyle/>
          <a:p>
            <a:pPr algn="ctr"/>
            <a:r>
              <a:rPr lang="en-US" sz="1200" dirty="0">
                <a:latin typeface="Futura PT" panose="020B0702020204020303" pitchFamily="34" charset="0"/>
              </a:rPr>
              <a:t>(IF YOUR SUPPLY OR SELL VAPES TO ANYONE UNDER 19 – EVEN A FRIEND)</a:t>
            </a:r>
          </a:p>
        </p:txBody>
      </p:sp>
      <p:pic>
        <p:nvPicPr>
          <p:cNvPr id="14" name="Picture 13" descr="A group of rectangular signs with text&#10;&#10;Description automatically generated with medium confidence">
            <a:extLst>
              <a:ext uri="{FF2B5EF4-FFF2-40B4-BE49-F238E27FC236}">
                <a16:creationId xmlns:a16="http://schemas.microsoft.com/office/drawing/2014/main" id="{7163A23E-E745-D0E8-D9C2-61B6690A2CF5}"/>
              </a:ext>
            </a:extLst>
          </p:cNvPr>
          <p:cNvPicPr>
            <a:picLocks noChangeAspect="1"/>
          </p:cNvPicPr>
          <p:nvPr/>
        </p:nvPicPr>
        <p:blipFill>
          <a:blip r:embed="rId10"/>
          <a:stretch>
            <a:fillRect/>
          </a:stretch>
        </p:blipFill>
        <p:spPr>
          <a:xfrm>
            <a:off x="0" y="0"/>
            <a:ext cx="9144000" cy="6858000"/>
          </a:xfrm>
          <a:prstGeom prst="rect">
            <a:avLst/>
          </a:prstGeom>
        </p:spPr>
      </p:pic>
    </p:spTree>
    <p:extLst>
      <p:ext uri="{BB962C8B-B14F-4D97-AF65-F5344CB8AC3E}">
        <p14:creationId xmlns:p14="http://schemas.microsoft.com/office/powerpoint/2010/main" val="14206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5B40"/>
        </a:solidFill>
        <a:effectLst/>
      </p:bgPr>
    </p:bg>
    <p:spTree>
      <p:nvGrpSpPr>
        <p:cNvPr id="1" name=""/>
        <p:cNvGrpSpPr/>
        <p:nvPr/>
      </p:nvGrpSpPr>
      <p:grpSpPr>
        <a:xfrm>
          <a:off x="0" y="0"/>
          <a:ext cx="0" cy="0"/>
          <a:chOff x="0" y="0"/>
          <a:chExt cx="0" cy="0"/>
        </a:xfrm>
      </p:grpSpPr>
      <p:sp>
        <p:nvSpPr>
          <p:cNvPr id="3" name="TextBox 2"/>
          <p:cNvSpPr txBox="1"/>
          <p:nvPr/>
        </p:nvSpPr>
        <p:spPr>
          <a:xfrm>
            <a:off x="849086" y="4931229"/>
            <a:ext cx="5802085" cy="369332"/>
          </a:xfrm>
          <a:prstGeom prst="rect">
            <a:avLst/>
          </a:prstGeom>
          <a:noFill/>
        </p:spPr>
        <p:txBody>
          <a:bodyPr wrap="square" rtlCol="0">
            <a:spAutoFit/>
          </a:bodyPr>
          <a:lstStyle/>
          <a:p>
            <a:endParaRPr lang="en-CA" dirty="0"/>
          </a:p>
        </p:txBody>
      </p:sp>
      <p:pic>
        <p:nvPicPr>
          <p:cNvPr id="9" name="Picture 8" descr="A poster of a person thinking&#10;&#10;Description automatically generated with medium confidence">
            <a:extLst>
              <a:ext uri="{FF2B5EF4-FFF2-40B4-BE49-F238E27FC236}">
                <a16:creationId xmlns:a16="http://schemas.microsoft.com/office/drawing/2014/main" id="{7E41C682-4BD3-3318-A3DD-217AEEB73CB9}"/>
              </a:ext>
            </a:extLst>
          </p:cNvPr>
          <p:cNvPicPr>
            <a:picLocks noChangeAspect="1"/>
          </p:cNvPicPr>
          <p:nvPr/>
        </p:nvPicPr>
        <p:blipFill>
          <a:blip r:embed="rId3"/>
          <a:stretch>
            <a:fillRect/>
          </a:stretch>
        </p:blipFill>
        <p:spPr>
          <a:xfrm>
            <a:off x="494" y="0"/>
            <a:ext cx="9144000" cy="6858000"/>
          </a:xfrm>
          <a:prstGeom prst="rect">
            <a:avLst/>
          </a:prstGeom>
        </p:spPr>
      </p:pic>
      <p:sp>
        <p:nvSpPr>
          <p:cNvPr id="16" name="Oval 15"/>
          <p:cNvSpPr/>
          <p:nvPr/>
        </p:nvSpPr>
        <p:spPr>
          <a:xfrm>
            <a:off x="701637" y="2656215"/>
            <a:ext cx="543698" cy="494269"/>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Futura PT Bold" panose="020B0902020204020203" pitchFamily="34" charset="0"/>
                <a:hlinkClick r:id="rId4" action="ppaction://hlinksldjump"/>
              </a:rPr>
              <a:t>A</a:t>
            </a:r>
            <a:endParaRPr lang="en-CA" sz="2400" dirty="0">
              <a:latin typeface="Futura PT Bold" panose="020B0902020204020203" pitchFamily="34" charset="0"/>
            </a:endParaRPr>
          </a:p>
        </p:txBody>
      </p:sp>
      <p:sp>
        <p:nvSpPr>
          <p:cNvPr id="19" name="Oval 18">
            <a:hlinkClick r:id="rId5" action="ppaction://hlinksldjump"/>
          </p:cNvPr>
          <p:cNvSpPr/>
          <p:nvPr/>
        </p:nvSpPr>
        <p:spPr>
          <a:xfrm>
            <a:off x="701637" y="3434934"/>
            <a:ext cx="543698" cy="494269"/>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Futura PT Bold" panose="020B0902020204020203" pitchFamily="34" charset="0"/>
                <a:hlinkClick r:id="rId5" action="ppaction://hlinksldjump"/>
              </a:rPr>
              <a:t>B</a:t>
            </a:r>
            <a:endParaRPr lang="en-CA" sz="2400" dirty="0">
              <a:latin typeface="Futura PT Bold" panose="020B0902020204020203" pitchFamily="34" charset="0"/>
            </a:endParaRPr>
          </a:p>
        </p:txBody>
      </p:sp>
      <p:sp>
        <p:nvSpPr>
          <p:cNvPr id="20" name="Oval 19"/>
          <p:cNvSpPr/>
          <p:nvPr/>
        </p:nvSpPr>
        <p:spPr>
          <a:xfrm>
            <a:off x="698270" y="4228148"/>
            <a:ext cx="543698" cy="494269"/>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Futura PT Bold" panose="020B0902020204020203" pitchFamily="34" charset="0"/>
                <a:hlinkClick r:id="rId4" action="ppaction://hlinksldjump"/>
              </a:rPr>
              <a:t>C</a:t>
            </a:r>
            <a:endParaRPr lang="en-CA" sz="2400" dirty="0">
              <a:latin typeface="Futura PT Bold" panose="020B0902020204020203" pitchFamily="34" charset="0"/>
            </a:endParaRPr>
          </a:p>
        </p:txBody>
      </p:sp>
      <p:sp>
        <p:nvSpPr>
          <p:cNvPr id="2" name="Rectangle 1">
            <a:extLst>
              <a:ext uri="{FF2B5EF4-FFF2-40B4-BE49-F238E27FC236}">
                <a16:creationId xmlns:a16="http://schemas.microsoft.com/office/drawing/2014/main" id="{7B81C955-9079-3E90-5F41-43CD54F3F7A5}"/>
              </a:ext>
            </a:extLst>
          </p:cNvPr>
          <p:cNvSpPr/>
          <p:nvPr/>
        </p:nvSpPr>
        <p:spPr>
          <a:xfrm>
            <a:off x="4921135" y="4931229"/>
            <a:ext cx="1730036" cy="1735578"/>
          </a:xfrm>
          <a:prstGeom prst="rect">
            <a:avLst/>
          </a:prstGeom>
          <a:solidFill>
            <a:srgbClr val="F15B4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descr="A hand pushing a credit card out of a cellphone&#10;&#10;Description automatically generated">
            <a:extLst>
              <a:ext uri="{FF2B5EF4-FFF2-40B4-BE49-F238E27FC236}">
                <a16:creationId xmlns:a16="http://schemas.microsoft.com/office/drawing/2014/main" id="{3DB7A464-D79E-8BC5-3B1C-D56E6C521A25}"/>
              </a:ext>
            </a:extLst>
          </p:cNvPr>
          <p:cNvPicPr>
            <a:picLocks noChangeAspect="1"/>
          </p:cNvPicPr>
          <p:nvPr/>
        </p:nvPicPr>
        <p:blipFill rotWithShape="1">
          <a:blip r:embed="rId6"/>
          <a:srcRect l="18485" t="16726" r="15396" b="17334"/>
          <a:stretch/>
        </p:blipFill>
        <p:spPr>
          <a:xfrm>
            <a:off x="5095638" y="5115895"/>
            <a:ext cx="1381029" cy="1377292"/>
          </a:xfrm>
          <a:prstGeom prst="rect">
            <a:avLst/>
          </a:prstGeom>
        </p:spPr>
      </p:pic>
      <p:sp>
        <p:nvSpPr>
          <p:cNvPr id="6" name="Rectangle 5">
            <a:extLst>
              <a:ext uri="{FF2B5EF4-FFF2-40B4-BE49-F238E27FC236}">
                <a16:creationId xmlns:a16="http://schemas.microsoft.com/office/drawing/2014/main" id="{B45E031F-6F48-2B4D-B537-D89FCCD3F3CC}"/>
              </a:ext>
            </a:extLst>
          </p:cNvPr>
          <p:cNvSpPr/>
          <p:nvPr/>
        </p:nvSpPr>
        <p:spPr>
          <a:xfrm>
            <a:off x="698270" y="4938912"/>
            <a:ext cx="1730036" cy="1735578"/>
          </a:xfrm>
          <a:prstGeom prst="rect">
            <a:avLst/>
          </a:prstGeom>
          <a:solidFill>
            <a:srgbClr val="F15B4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descr="A purple building with black outline&#10;&#10;Description automatically generated">
            <a:extLst>
              <a:ext uri="{FF2B5EF4-FFF2-40B4-BE49-F238E27FC236}">
                <a16:creationId xmlns:a16="http://schemas.microsoft.com/office/drawing/2014/main" id="{18F6CF26-00AC-98D3-4B64-3430B3D38FA6}"/>
              </a:ext>
            </a:extLst>
          </p:cNvPr>
          <p:cNvPicPr>
            <a:picLocks noChangeAspect="1"/>
          </p:cNvPicPr>
          <p:nvPr/>
        </p:nvPicPr>
        <p:blipFill rotWithShape="1">
          <a:blip r:embed="rId7"/>
          <a:srcRect l="8095" t="8485" r="7301" b="8849"/>
          <a:stretch/>
        </p:blipFill>
        <p:spPr>
          <a:xfrm>
            <a:off x="666348" y="5085428"/>
            <a:ext cx="1510256" cy="1475688"/>
          </a:xfrm>
          <a:prstGeom prst="rect">
            <a:avLst/>
          </a:prstGeom>
        </p:spPr>
      </p:pic>
      <p:sp>
        <p:nvSpPr>
          <p:cNvPr id="14" name="Rectangle 13">
            <a:extLst>
              <a:ext uri="{FF2B5EF4-FFF2-40B4-BE49-F238E27FC236}">
                <a16:creationId xmlns:a16="http://schemas.microsoft.com/office/drawing/2014/main" id="{48E1992E-8499-DA96-EC26-31686FA70D95}"/>
              </a:ext>
            </a:extLst>
          </p:cNvPr>
          <p:cNvSpPr/>
          <p:nvPr/>
        </p:nvSpPr>
        <p:spPr>
          <a:xfrm>
            <a:off x="2842458" y="4825538"/>
            <a:ext cx="1730036" cy="1735578"/>
          </a:xfrm>
          <a:prstGeom prst="rect">
            <a:avLst/>
          </a:prstGeom>
          <a:solidFill>
            <a:srgbClr val="F15B4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a:hlinkClick r:id="rId5" action="ppaction://hlinksldjump"/>
            <a:extLst>
              <a:ext uri="{FF2B5EF4-FFF2-40B4-BE49-F238E27FC236}">
                <a16:creationId xmlns:a16="http://schemas.microsoft.com/office/drawing/2014/main" id="{9036BDEA-271E-05B6-B417-94C05BF31D35}"/>
              </a:ext>
            </a:extLst>
          </p:cNvPr>
          <p:cNvSpPr/>
          <p:nvPr/>
        </p:nvSpPr>
        <p:spPr>
          <a:xfrm>
            <a:off x="1378582" y="3329263"/>
            <a:ext cx="4407570" cy="682821"/>
          </a:xfrm>
          <a:prstGeom prst="rect">
            <a:avLst/>
          </a:prstGeom>
          <a:solidFill>
            <a:srgbClr val="F15B40"/>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sz="3200" dirty="0">
                <a:solidFill>
                  <a:schemeClr val="tx1"/>
                </a:solidFill>
                <a:latin typeface="Futura PT" panose="020B0702020204020303" pitchFamily="34" charset="0"/>
              </a:rPr>
              <a:t>From social sources.</a:t>
            </a:r>
          </a:p>
        </p:txBody>
      </p:sp>
      <p:pic>
        <p:nvPicPr>
          <p:cNvPr id="21" name="Picture 20" descr="A yellow and purple people hugging each other&#10;&#10;Description automatically generated">
            <a:extLst>
              <a:ext uri="{FF2B5EF4-FFF2-40B4-BE49-F238E27FC236}">
                <a16:creationId xmlns:a16="http://schemas.microsoft.com/office/drawing/2014/main" id="{6B76EF18-A25C-525F-F092-F3EE952F8F2F}"/>
              </a:ext>
            </a:extLst>
          </p:cNvPr>
          <p:cNvPicPr>
            <a:picLocks noChangeAspect="1"/>
          </p:cNvPicPr>
          <p:nvPr/>
        </p:nvPicPr>
        <p:blipFill rotWithShape="1">
          <a:blip r:embed="rId8"/>
          <a:srcRect l="2970" t="12350" r="4182" b="12350"/>
          <a:stretch/>
        </p:blipFill>
        <p:spPr>
          <a:xfrm>
            <a:off x="2643240" y="5104743"/>
            <a:ext cx="1819363" cy="1475499"/>
          </a:xfrm>
          <a:prstGeom prst="rect">
            <a:avLst/>
          </a:prstGeom>
        </p:spPr>
      </p:pic>
    </p:spTree>
    <p:extLst>
      <p:ext uri="{BB962C8B-B14F-4D97-AF65-F5344CB8AC3E}">
        <p14:creationId xmlns:p14="http://schemas.microsoft.com/office/powerpoint/2010/main" val="2333865300"/>
      </p:ext>
    </p:extLst>
  </p:cSld>
  <p:clrMapOvr>
    <a:masterClrMapping/>
  </p:clrMapOvr>
</p:sld>
</file>

<file path=ppt/theme/theme1.xml><?xml version="1.0" encoding="utf-8"?>
<a:theme xmlns:a="http://schemas.openxmlformats.org/drawingml/2006/main" name="Office Theme">
  <a:themeElements>
    <a:clrScheme name="Custom 27">
      <a:dk1>
        <a:srgbClr val="232328"/>
      </a:dk1>
      <a:lt1>
        <a:srgbClr val="FFFFFF"/>
      </a:lt1>
      <a:dk2>
        <a:srgbClr val="662D91"/>
      </a:dk2>
      <a:lt2>
        <a:srgbClr val="F15A3F"/>
      </a:lt2>
      <a:accent1>
        <a:srgbClr val="FCED00"/>
      </a:accent1>
      <a:accent2>
        <a:srgbClr val="F15B40"/>
      </a:accent2>
      <a:accent3>
        <a:srgbClr val="59C9E6"/>
      </a:accent3>
      <a:accent4>
        <a:srgbClr val="CEDE54"/>
      </a:accent4>
      <a:accent5>
        <a:srgbClr val="662D91"/>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21">
      <a:dk1>
        <a:srgbClr val="232328"/>
      </a:dk1>
      <a:lt1>
        <a:srgbClr val="FFFFFF"/>
      </a:lt1>
      <a:dk2>
        <a:srgbClr val="662D91"/>
      </a:dk2>
      <a:lt2>
        <a:srgbClr val="F15A3F"/>
      </a:lt2>
      <a:accent1>
        <a:srgbClr val="FCED00"/>
      </a:accent1>
      <a:accent2>
        <a:srgbClr val="F15B40"/>
      </a:accent2>
      <a:accent3>
        <a:srgbClr val="59C9E6"/>
      </a:accent3>
      <a:accent4>
        <a:srgbClr val="CEDE54"/>
      </a:accent4>
      <a:accent5>
        <a:srgbClr val="662D91"/>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27">
      <a:dk1>
        <a:srgbClr val="232328"/>
      </a:dk1>
      <a:lt1>
        <a:srgbClr val="FFFFFF"/>
      </a:lt1>
      <a:dk2>
        <a:srgbClr val="662D91"/>
      </a:dk2>
      <a:lt2>
        <a:srgbClr val="F15A3F"/>
      </a:lt2>
      <a:accent1>
        <a:srgbClr val="FCED00"/>
      </a:accent1>
      <a:accent2>
        <a:srgbClr val="F15B40"/>
      </a:accent2>
      <a:accent3>
        <a:srgbClr val="59C9E6"/>
      </a:accent3>
      <a:accent4>
        <a:srgbClr val="CEDE54"/>
      </a:accent4>
      <a:accent5>
        <a:srgbClr val="662D91"/>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28778</TotalTime>
  <Words>5312</Words>
  <Application>Microsoft Office PowerPoint</Application>
  <PresentationFormat>On-screen Show (4:3)</PresentationFormat>
  <Paragraphs>432</Paragraphs>
  <Slides>29</Slides>
  <Notes>29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29</vt:i4>
      </vt:variant>
    </vt:vector>
  </HeadingPairs>
  <TitlesOfParts>
    <vt:vector size="42" baseType="lpstr">
      <vt:lpstr>Arial</vt:lpstr>
      <vt:lpstr>Calibri</vt:lpstr>
      <vt:lpstr>Calibri Light</vt:lpstr>
      <vt:lpstr>Futura PT</vt:lpstr>
      <vt:lpstr>Futura PT Bold</vt:lpstr>
      <vt:lpstr>Futura PT Bold Italic</vt:lpstr>
      <vt:lpstr>Futura PT Book NEW</vt:lpstr>
      <vt:lpstr>Halogen by Pixel Surplus</vt:lpstr>
      <vt:lpstr>Times New Roman</vt:lpstr>
      <vt:lpstr>Office Theme</vt:lpstr>
      <vt:lpstr>2_Office Theme</vt:lpstr>
      <vt:lpstr>1_Office Theme</vt:lpstr>
      <vt:lpstr>3_Office Theme</vt:lpstr>
      <vt:lpstr>PowerPoint Presentation</vt:lpstr>
      <vt:lpstr>PowerPoint Presentation</vt:lpstr>
      <vt:lpstr>PowerPoint Presentation</vt:lpstr>
      <vt:lpstr>PowerPoint Presentation</vt:lpstr>
      <vt:lpstr>SIGNS OF VAPING</vt:lpstr>
      <vt:lpstr>PowerPoint Presentation</vt:lpstr>
      <vt:lpstr>PowerPoint Presentation</vt:lpstr>
      <vt:lpstr>Current Laws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MUCH NICOTINE?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Alisa Sera Garcia</dc:creator>
  <cp:lastModifiedBy>judy kusoglu</cp:lastModifiedBy>
  <cp:revision>503</cp:revision>
  <cp:lastPrinted>2024-06-05T14:22:55Z</cp:lastPrinted>
  <dcterms:created xsi:type="dcterms:W3CDTF">2019-08-19T15:25:57Z</dcterms:created>
  <dcterms:modified xsi:type="dcterms:W3CDTF">2024-06-19T17:59:10Z</dcterms:modified>
  <cp:contentStatus/>
</cp:coreProperties>
</file>